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8.jpg" ContentType="image/jpeg"/>
  <Override PartName="/ppt/media/image31.jpg" ContentType="image/jpe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61" r:id="rId17"/>
    <p:sldId id="262" r:id="rId18"/>
    <p:sldId id="263" r:id="rId19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87404B-2FBC-4631-901A-DCBA10EEC9F8}" v="2" dt="2025-08-03T14:43:27.60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99" autoAdjust="0"/>
    <p:restoredTop sz="94660"/>
  </p:normalViewPr>
  <p:slideViewPr>
    <p:cSldViewPr>
      <p:cViewPr varScale="1">
        <p:scale>
          <a:sx n="70" d="100"/>
          <a:sy n="70" d="100"/>
        </p:scale>
        <p:origin x="402" y="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85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985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47116" y="873"/>
            <a:ext cx="16417290" cy="376555"/>
          </a:xfrm>
          <a:custGeom>
            <a:avLst/>
            <a:gdLst/>
            <a:ahLst/>
            <a:cxnLst/>
            <a:rect l="l" t="t" r="r" b="b"/>
            <a:pathLst>
              <a:path w="16417290" h="376555">
                <a:moveTo>
                  <a:pt x="0" y="0"/>
                </a:moveTo>
                <a:lnTo>
                  <a:pt x="16416881" y="376534"/>
                </a:lnTo>
              </a:path>
            </a:pathLst>
          </a:custGeom>
          <a:ln w="190450">
            <a:solidFill>
              <a:srgbClr val="CD11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1916" y="1794707"/>
            <a:ext cx="7515224" cy="70199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47116" y="873"/>
            <a:ext cx="16417290" cy="376555"/>
          </a:xfrm>
          <a:custGeom>
            <a:avLst/>
            <a:gdLst/>
            <a:ahLst/>
            <a:cxnLst/>
            <a:rect l="l" t="t" r="r" b="b"/>
            <a:pathLst>
              <a:path w="16417290" h="376555">
                <a:moveTo>
                  <a:pt x="0" y="0"/>
                </a:moveTo>
                <a:lnTo>
                  <a:pt x="16416881" y="376534"/>
                </a:lnTo>
              </a:path>
            </a:pathLst>
          </a:custGeom>
          <a:ln w="190450">
            <a:solidFill>
              <a:srgbClr val="CD11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3966" y="3432830"/>
            <a:ext cx="15224571" cy="258975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47116" y="873"/>
            <a:ext cx="16417290" cy="376555"/>
          </a:xfrm>
          <a:custGeom>
            <a:avLst/>
            <a:gdLst/>
            <a:ahLst/>
            <a:cxnLst/>
            <a:rect l="l" t="t" r="r" b="b"/>
            <a:pathLst>
              <a:path w="16417290" h="376555">
                <a:moveTo>
                  <a:pt x="0" y="0"/>
                </a:moveTo>
                <a:lnTo>
                  <a:pt x="16416881" y="376534"/>
                </a:lnTo>
              </a:path>
            </a:pathLst>
          </a:custGeom>
          <a:ln w="190450">
            <a:solidFill>
              <a:srgbClr val="CD11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17626" y="1009501"/>
            <a:ext cx="3852747" cy="8788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43206" y="1766927"/>
            <a:ext cx="8959215" cy="2901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85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48596" y="9588500"/>
            <a:ext cx="899096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latin typeface="Arial MT"/>
                <a:cs typeface="Arial MT"/>
              </a:rPr>
              <a:t>©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2025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Collins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Aerospace.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|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Collins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Aerospace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Proprietary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–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for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internal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use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only.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|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This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document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does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not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include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any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export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controlled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technical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data.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66185" y="7382232"/>
            <a:ext cx="540004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dirty="0">
                <a:latin typeface="Arial MT"/>
                <a:cs typeface="Arial MT"/>
              </a:rPr>
              <a:t>Hackathon’25</a:t>
            </a:r>
            <a:r>
              <a:rPr sz="2700" spc="-2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:</a:t>
            </a:r>
            <a:r>
              <a:rPr sz="2700" spc="-2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Solve</a:t>
            </a:r>
            <a:r>
              <a:rPr sz="2700" spc="-2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Rubik’s</a:t>
            </a:r>
            <a:r>
              <a:rPr sz="2700" spc="-20" dirty="0">
                <a:latin typeface="Arial MT"/>
                <a:cs typeface="Arial MT"/>
              </a:rPr>
              <a:t> Cube</a:t>
            </a:r>
            <a:endParaRPr sz="270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close-up of a computer program&#10;&#10;AI-generated content may be incorrect.">
            <a:extLst>
              <a:ext uri="{FF2B5EF4-FFF2-40B4-BE49-F238E27FC236}">
                <a16:creationId xmlns:a16="http://schemas.microsoft.com/office/drawing/2014/main" id="{280F4E4A-0359-CEA5-0749-20E3CF6A7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40077" cy="10020300"/>
          </a:xfrm>
          <a:prstGeom prst="rect">
            <a:avLst/>
          </a:prstGeom>
        </p:spPr>
      </p:pic>
      <p:pic>
        <p:nvPicPr>
          <p:cNvPr id="28" name="Picture 27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C5F6E840-DA60-F01F-C8BA-98F7250CEE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05900"/>
            <a:ext cx="3200400" cy="10588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14FD01-25DB-CC28-2EEB-17667B7CD581}"/>
              </a:ext>
            </a:extLst>
          </p:cNvPr>
          <p:cNvSpPr txBox="1"/>
          <p:nvPr/>
        </p:nvSpPr>
        <p:spPr>
          <a:xfrm>
            <a:off x="3276600" y="9723192"/>
            <a:ext cx="4572000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https://github.com/Anoymous786/cube.git</a:t>
            </a:r>
          </a:p>
        </p:txBody>
      </p:sp>
    </p:spTree>
    <p:extLst>
      <p:ext uri="{BB962C8B-B14F-4D97-AF65-F5344CB8AC3E}">
        <p14:creationId xmlns:p14="http://schemas.microsoft.com/office/powerpoint/2010/main" val="132250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age with text and a cube&#10;&#10;AI-generated content may be incorrect.">
            <a:extLst>
              <a:ext uri="{FF2B5EF4-FFF2-40B4-BE49-F238E27FC236}">
                <a16:creationId xmlns:a16="http://schemas.microsoft.com/office/drawing/2014/main" id="{A7C87E55-81AD-0E30-D658-14C0900E3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8916214" cy="10325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8CBEAD-0E11-C4A1-8546-4B1B6BDEF164}"/>
              </a:ext>
            </a:extLst>
          </p:cNvPr>
          <p:cNvSpPr txBox="1"/>
          <p:nvPr/>
        </p:nvSpPr>
        <p:spPr>
          <a:xfrm rot="16200000">
            <a:off x="-1583665" y="4441165"/>
            <a:ext cx="4789616" cy="7078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Structure used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3C1E6-9A90-E0AD-93BC-0F5861FB87EC}"/>
              </a:ext>
            </a:extLst>
          </p:cNvPr>
          <p:cNvSpPr txBox="1"/>
          <p:nvPr/>
        </p:nvSpPr>
        <p:spPr>
          <a:xfrm>
            <a:off x="14173200" y="9715500"/>
            <a:ext cx="4566138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https://github.com/Anoymous786/cube.git</a:t>
            </a:r>
          </a:p>
        </p:txBody>
      </p:sp>
    </p:spTree>
    <p:extLst>
      <p:ext uri="{BB962C8B-B14F-4D97-AF65-F5344CB8AC3E}">
        <p14:creationId xmlns:p14="http://schemas.microsoft.com/office/powerpoint/2010/main" val="248739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4282C01-2301-0D16-E74D-BFFAF75BA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90500"/>
            <a:ext cx="11734800" cy="861774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Algorithm, Logic &amp; Efficiency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1703C9-3DAC-44B4-F5C5-EFE40ABDF569}"/>
              </a:ext>
            </a:extLst>
          </p:cNvPr>
          <p:cNvSpPr txBox="1"/>
          <p:nvPr/>
        </p:nvSpPr>
        <p:spPr>
          <a:xfrm>
            <a:off x="533400" y="1364319"/>
            <a:ext cx="16459200" cy="821763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🧩 Solving Algorithm</a:t>
            </a:r>
          </a:p>
          <a:p>
            <a:pPr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Kociemba’s Algorithm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lvl="1"/>
            <a:r>
              <a:rPr lang="en-US" sz="2400" dirty="0"/>
              <a:t>➤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Returns optimal solution (≤20 moves)</a:t>
            </a:r>
          </a:p>
          <a:p>
            <a:pPr marL="457200" lvl="1"/>
            <a:r>
              <a:rPr lang="en-US" sz="2400" dirty="0"/>
              <a:t>➤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two-phase search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pruning tables</a:t>
            </a:r>
          </a:p>
          <a:p>
            <a:pPr marL="457200" lvl="1"/>
            <a:r>
              <a:rPr lang="en-US" sz="2400" dirty="0"/>
              <a:t>➤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 and accurate even for difficult scrambles</a:t>
            </a:r>
          </a:p>
          <a:p>
            <a:pPr marL="457200" lvl="1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🔁 State Transition &amp; Prediction Logic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Cube modeled as 6 face grids (3x3 each)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move updates:</a:t>
            </a:r>
          </a:p>
          <a:p>
            <a:pPr marL="457200" lvl="1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Face rotation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(3x3 grid)</a:t>
            </a:r>
          </a:p>
          <a:p>
            <a:pPr marL="457200" lvl="1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Adjacent edges and corners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resultant state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accurately after each valid move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🧠 Problem-Solving Approach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Initial scrambled state ➝ Generate cube string ➝ Solve using Kociemba ➝ Apply moves step-by-step with animation</a:t>
            </a:r>
          </a:p>
          <a:p>
            <a:endParaRPr lang="en-US" sz="24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⏱️ Time Complexity</a:t>
            </a:r>
          </a:p>
          <a:p>
            <a:r>
              <a:rPr lang="en-US" sz="2400" dirty="0"/>
              <a:t>The beginner method follows a fixed step-by-step approach, so each phase takes constant time.</a:t>
            </a:r>
            <a:br>
              <a:rPr lang="en-US" sz="2400" dirty="0"/>
            </a:br>
            <a:r>
              <a:rPr lang="en-US" sz="2400" dirty="0"/>
              <a:t>Since there are no loops based on input size, overall time complexity is </a:t>
            </a:r>
            <a:r>
              <a:rPr lang="en-US" sz="2400" b="1" dirty="0"/>
              <a:t>O(1)</a:t>
            </a:r>
            <a:r>
              <a:rPr lang="en-US" sz="2400" dirty="0"/>
              <a:t>.</a:t>
            </a:r>
            <a:br>
              <a:rPr lang="en-US" sz="2400" dirty="0"/>
            </a:br>
            <a:r>
              <a:rPr lang="en-US" sz="2400" dirty="0"/>
              <a:t>This means solving steps remain the same regardless of cube state or scramble.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 separation of logic: Cube class, Solver, Visualizer</a:t>
            </a:r>
          </a:p>
        </p:txBody>
      </p:sp>
      <p:pic>
        <p:nvPicPr>
          <p:cNvPr id="8" name="Picture 7" descr="A diagram of a computer&#10;&#10;AI-generated content may be incorrect.">
            <a:extLst>
              <a:ext uri="{FF2B5EF4-FFF2-40B4-BE49-F238E27FC236}">
                <a16:creationId xmlns:a16="http://schemas.microsoft.com/office/drawing/2014/main" id="{10EF5939-098D-6EE0-969A-6E0D0275F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1364319"/>
            <a:ext cx="9220200" cy="5707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2CA643-C7C9-7349-8F74-340A4951F044}"/>
              </a:ext>
            </a:extLst>
          </p:cNvPr>
          <p:cNvSpPr txBox="1"/>
          <p:nvPr/>
        </p:nvSpPr>
        <p:spPr>
          <a:xfrm>
            <a:off x="1066800" y="5062543"/>
            <a:ext cx="9166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018F31-B5FA-691D-1883-F1FF9605A733}"/>
              </a:ext>
            </a:extLst>
          </p:cNvPr>
          <p:cNvSpPr txBox="1"/>
          <p:nvPr/>
        </p:nvSpPr>
        <p:spPr>
          <a:xfrm>
            <a:off x="1066800" y="5450276"/>
            <a:ext cx="9166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➤   </a:t>
            </a:r>
          </a:p>
        </p:txBody>
      </p:sp>
      <p:pic>
        <p:nvPicPr>
          <p:cNvPr id="15" name="Picture 1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AE5E887E-8788-4D09-6FE9-64B606E8A4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0" y="8565066"/>
            <a:ext cx="3067314" cy="10148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888BB2-C330-76C1-6C4F-ED58FA7B1353}"/>
              </a:ext>
            </a:extLst>
          </p:cNvPr>
          <p:cNvSpPr txBox="1"/>
          <p:nvPr/>
        </p:nvSpPr>
        <p:spPr>
          <a:xfrm>
            <a:off x="9120116" y="9130099"/>
            <a:ext cx="4800600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https://github.com/Anoymous786/cube.git</a:t>
            </a:r>
          </a:p>
        </p:txBody>
      </p:sp>
    </p:spTree>
    <p:extLst>
      <p:ext uri="{BB962C8B-B14F-4D97-AF65-F5344CB8AC3E}">
        <p14:creationId xmlns:p14="http://schemas.microsoft.com/office/powerpoint/2010/main" val="297563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B9EBC2C-B3AA-9176-0977-058217349897}"/>
              </a:ext>
            </a:extLst>
          </p:cNvPr>
          <p:cNvSpPr txBox="1"/>
          <p:nvPr/>
        </p:nvSpPr>
        <p:spPr>
          <a:xfrm>
            <a:off x="685800" y="651066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 Prediction Logic</a:t>
            </a:r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0BA2DA32-DF93-523A-81DA-C3754CBB4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543" y="1962243"/>
            <a:ext cx="6372257" cy="236988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📦 Internal State Representation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cube is stored as a dictionary with 6 faces: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U, D, F, B, L, 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Each face is an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NxN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2D matrix 3×3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Each cell holds a color (e.g., 'W', 'R', 'G', etc.)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16">
            <a:extLst>
              <a:ext uri="{FF2B5EF4-FFF2-40B4-BE49-F238E27FC236}">
                <a16:creationId xmlns:a16="http://schemas.microsoft.com/office/drawing/2014/main" id="{AE71D953-AACA-EC68-87A4-8669FB6F8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397799"/>
            <a:ext cx="6372257" cy="298543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🔁 Move Execution Logic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Each move like R, U', F2 involves: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✅ Rotating the face matrix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✅ Updating 3–4 adjacent edge strips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Uses: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List reversal and transpose for face rotation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Indexed slicing to handle adjacent edges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99A912-E3CF-A9FC-6BAB-79FBD829A729}"/>
              </a:ext>
            </a:extLst>
          </p:cNvPr>
          <p:cNvSpPr txBox="1"/>
          <p:nvPr/>
        </p:nvSpPr>
        <p:spPr>
          <a:xfrm>
            <a:off x="678543" y="7516940"/>
            <a:ext cx="6372257" cy="206210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📈 Prediction Accuracy</a:t>
            </a:r>
          </a:p>
          <a:p>
            <a:pPr>
              <a:buNone/>
            </a:pPr>
            <a:endParaRPr lang="en-US" sz="2000" b="1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move updates the cube state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deterministically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Guarantees: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cube always remains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Solver receives correct, current state</a:t>
            </a:r>
          </a:p>
        </p:txBody>
      </p:sp>
      <p:sp>
        <p:nvSpPr>
          <p:cNvPr id="26" name="Rectangle 17">
            <a:extLst>
              <a:ext uri="{FF2B5EF4-FFF2-40B4-BE49-F238E27FC236}">
                <a16:creationId xmlns:a16="http://schemas.microsoft.com/office/drawing/2014/main" id="{AC2ED7B5-3F22-F2DD-10E9-695368B45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7383232"/>
            <a:ext cx="9144000" cy="24929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✅ Validations Implemented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After each move: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State is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verified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logically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 cube is redrawn for clarity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Full cycle scramble → solve confirms accuracy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6BA9CE-4D0D-CE1C-DCF0-6C6E4277D02B}"/>
              </a:ext>
            </a:extLst>
          </p:cNvPr>
          <p:cNvSpPr txBox="1"/>
          <p:nvPr/>
        </p:nvSpPr>
        <p:spPr>
          <a:xfrm>
            <a:off x="8686800" y="2055133"/>
            <a:ext cx="9144000" cy="236988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📦 Cube Representation</a:t>
            </a:r>
          </a:p>
          <a:p>
            <a:pPr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Cube consists of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faces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 (Up), D (Down), L (Left), R (Right), F (Front), B (Back)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face is modeled as an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x N grid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(e.g., 3x3 for 3x3 cube)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Colors are stored using single-letter codes: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(White), Y (Yellow), R (Red), O (Orange), G (Green), B (Blue)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7CD200-84E5-B677-E08C-3A395451BFA8}"/>
              </a:ext>
            </a:extLst>
          </p:cNvPr>
          <p:cNvSpPr txBox="1"/>
          <p:nvPr/>
        </p:nvSpPr>
        <p:spPr>
          <a:xfrm>
            <a:off x="8665029" y="4754080"/>
            <a:ext cx="9165772" cy="206210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🔄 Move Handling Logic</a:t>
            </a:r>
          </a:p>
          <a:p>
            <a:pPr>
              <a:buNone/>
            </a:pPr>
            <a:endParaRPr lang="en-US" sz="2000" b="1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each move (e.g., R, U', F2):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Rotates the face using matrix rotation (clockwise/anti-clockwise)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Simultaneously updates surrounding edge strips across adjacent faces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Maintains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 and trackable internal state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after each move</a:t>
            </a:r>
          </a:p>
        </p:txBody>
      </p:sp>
      <p:pic>
        <p:nvPicPr>
          <p:cNvPr id="34" name="Picture 3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86690111-7C9D-DC79-DC08-5DB932A065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4345" y="9010573"/>
            <a:ext cx="2616455" cy="8656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555183-FF99-0AFC-FD44-D2802A79DF4C}"/>
              </a:ext>
            </a:extLst>
          </p:cNvPr>
          <p:cNvSpPr txBox="1"/>
          <p:nvPr/>
        </p:nvSpPr>
        <p:spPr>
          <a:xfrm>
            <a:off x="678543" y="9712751"/>
            <a:ext cx="4572000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https://github.com/Anoymous786/cube.git</a:t>
            </a:r>
          </a:p>
        </p:txBody>
      </p:sp>
    </p:spTree>
    <p:extLst>
      <p:ext uri="{BB962C8B-B14F-4D97-AF65-F5344CB8AC3E}">
        <p14:creationId xmlns:p14="http://schemas.microsoft.com/office/powerpoint/2010/main" val="360495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5" grpId="0" animBg="1"/>
      <p:bldP spid="26" grpId="0" animBg="1"/>
      <p:bldP spid="28" grpId="0" animBg="1"/>
      <p:bldP spid="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F0305-A463-832A-B9DE-C4CA9C5C8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95300"/>
            <a:ext cx="12115800" cy="1523999"/>
          </a:xfrm>
        </p:spPr>
        <p:txBody>
          <a:bodyPr/>
          <a:lstStyle/>
          <a:p>
            <a:r>
              <a:rPr lang="en-US" sz="72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Output &amp; Screenshots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23CAE3-4A8F-0B86-58F2-5670F042C8A3}"/>
              </a:ext>
            </a:extLst>
          </p:cNvPr>
          <p:cNvSpPr txBox="1"/>
          <p:nvPr/>
        </p:nvSpPr>
        <p:spPr>
          <a:xfrm>
            <a:off x="377371" y="2057399"/>
            <a:ext cx="92310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bg2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🧩 Real-Time Execution: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2AF834B1-AFC4-0C49-603F-316DFF927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8837" y="8868370"/>
            <a:ext cx="6324600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Scramble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Randomly shuffles the cube.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Solve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Shows solving steps using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Kociemba algorithm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Reset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Returns cube to solved state.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5519AA-B8C7-0397-7379-A1B3982EDE72}"/>
              </a:ext>
            </a:extLst>
          </p:cNvPr>
          <p:cNvSpPr txBox="1"/>
          <p:nvPr/>
        </p:nvSpPr>
        <p:spPr>
          <a:xfrm>
            <a:off x="3352800" y="9145369"/>
            <a:ext cx="2057400" cy="369332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r>
              <a:rPr lang="en-US" b="1" dirty="0"/>
              <a:t>🖥️ GUI Features:</a:t>
            </a:r>
          </a:p>
        </p:txBody>
      </p:sp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21AE2FE-D514-A4DD-16EA-625DB836D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19601"/>
            <a:ext cx="7315200" cy="6148232"/>
          </a:xfrm>
          <a:prstGeom prst="rect">
            <a:avLst/>
          </a:prstGeom>
        </p:spPr>
      </p:pic>
      <p:pic>
        <p:nvPicPr>
          <p:cNvPr id="21" name="Picture 20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54EFCBD5-4223-96D4-8326-CD9E03953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2557164"/>
            <a:ext cx="9366608" cy="6236915"/>
          </a:xfrm>
          <a:prstGeom prst="rect">
            <a:avLst/>
          </a:prstGeom>
        </p:spPr>
      </p:pic>
      <p:pic>
        <p:nvPicPr>
          <p:cNvPr id="25" name="Picture 2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56158EBD-0AA8-E063-DB63-1DB88BB674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600" y="9145369"/>
            <a:ext cx="2807702" cy="9289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E4CD4B-FE03-3974-E9D2-C2A0AC2C9865}"/>
              </a:ext>
            </a:extLst>
          </p:cNvPr>
          <p:cNvSpPr txBox="1"/>
          <p:nvPr/>
        </p:nvSpPr>
        <p:spPr>
          <a:xfrm>
            <a:off x="182141" y="9704960"/>
            <a:ext cx="470506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https://github.com/Anoymous786/cube.git</a:t>
            </a:r>
          </a:p>
        </p:txBody>
      </p:sp>
    </p:spTree>
    <p:extLst>
      <p:ext uri="{BB962C8B-B14F-4D97-AF65-F5344CB8AC3E}">
        <p14:creationId xmlns:p14="http://schemas.microsoft.com/office/powerpoint/2010/main" val="1392796368"/>
      </p:ext>
    </p:extLst>
  </p:cSld>
  <p:clrMapOvr>
    <a:masterClrMapping/>
  </p:clrMapOvr>
  <p:transition spd="slow"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C3AC1-9A69-EC90-FE36-671D6514D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543" y="571500"/>
            <a:ext cx="5050573" cy="861774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</a:p>
        </p:txBody>
      </p:sp>
      <p:pic>
        <p:nvPicPr>
          <p:cNvPr id="18" name="Content Placeholder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E87F01-7ED4-FFFE-EF4E-DBF594C19C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686" y="1488368"/>
            <a:ext cx="16422914" cy="8684332"/>
          </a:xfrm>
        </p:spPr>
      </p:pic>
      <p:pic>
        <p:nvPicPr>
          <p:cNvPr id="20" name="Picture 19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C60C6458-F56D-34BD-5BB2-171285582A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5200" y="9104863"/>
            <a:ext cx="3038019" cy="10051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68C8A0-2938-F476-6B72-DA803F799585}"/>
              </a:ext>
            </a:extLst>
          </p:cNvPr>
          <p:cNvSpPr txBox="1"/>
          <p:nvPr/>
        </p:nvSpPr>
        <p:spPr>
          <a:xfrm>
            <a:off x="457200" y="9609130"/>
            <a:ext cx="4495800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https://github.com/Anoymous786/cube.git</a:t>
            </a:r>
          </a:p>
        </p:txBody>
      </p:sp>
    </p:spTree>
    <p:extLst>
      <p:ext uri="{BB962C8B-B14F-4D97-AF65-F5344CB8AC3E}">
        <p14:creationId xmlns:p14="http://schemas.microsoft.com/office/powerpoint/2010/main" val="1898301520"/>
      </p:ext>
    </p:extLst>
  </p:cSld>
  <p:clrMapOvr>
    <a:masterClrMapping/>
  </p:clrMapOvr>
  <p:transition spd="slow"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663163" y="579581"/>
            <a:ext cx="15491237" cy="1259960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r>
              <a:rPr lang="en-US" sz="72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🧩 Real-Time Execution:</a:t>
            </a:r>
          </a:p>
        </p:txBody>
      </p:sp>
      <p:sp>
        <p:nvSpPr>
          <p:cNvPr id="6" name="object 6"/>
          <p:cNvSpPr/>
          <p:nvPr/>
        </p:nvSpPr>
        <p:spPr>
          <a:xfrm>
            <a:off x="947116" y="873"/>
            <a:ext cx="16417290" cy="376555"/>
          </a:xfrm>
          <a:custGeom>
            <a:avLst/>
            <a:gdLst/>
            <a:ahLst/>
            <a:cxnLst/>
            <a:rect l="l" t="t" r="r" b="b"/>
            <a:pathLst>
              <a:path w="16417290" h="376555">
                <a:moveTo>
                  <a:pt x="0" y="0"/>
                </a:moveTo>
                <a:lnTo>
                  <a:pt x="16416881" y="376534"/>
                </a:lnTo>
              </a:path>
            </a:pathLst>
          </a:custGeom>
          <a:ln w="190450">
            <a:solidFill>
              <a:srgbClr val="CD11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E158F7D5-7AFF-0CFD-063D-C2A8D2522A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400300"/>
            <a:ext cx="10012677" cy="830997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cube supports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live scramble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solve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operations through the GUI.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Each move is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animated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with accurate cube face rotations.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5A8285-BE64-12E1-2BDE-644399DF24D1}"/>
              </a:ext>
            </a:extLst>
          </p:cNvPr>
          <p:cNvSpPr txBox="1"/>
          <p:nvPr/>
        </p:nvSpPr>
        <p:spPr>
          <a:xfrm>
            <a:off x="829329" y="3328042"/>
            <a:ext cx="2690279" cy="52322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🧾 Explanation</a:t>
            </a: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F9A18691-8C5E-2670-10BD-FBF63D202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" y="3948007"/>
            <a:ext cx="10698480" cy="62786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Initial State: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dirty="0"/>
              <a:t>➤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cube starts in a solved state.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dirty="0"/>
              <a:t>➤ 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ll 6 faces are uniformly colored (White, Yellow, Red, Orange, Blue, Green).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dirty="0"/>
              <a:t>➤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 moves are applied yet.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Scramble Output: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dirty="0"/>
              <a:t>➤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When you click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Scramble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 random sequence of valid moves (e.g.,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 R U' L2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is applied.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dirty="0"/>
              <a:t>➤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cube’s colors are shuffled visibly.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dirty="0"/>
              <a:t>➤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the terminal, the scramble steps are printed.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Solve Output: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dirty="0"/>
              <a:t>➤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When you click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Solve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the program: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dirty="0"/>
              <a:t>➤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Converts the cube’s state into a string compatible with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Kociemba’s algorithm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dirty="0"/>
              <a:t>➤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Runs the solver and displays the solution steps (e.g.,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L2 U' R D2 ...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in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terminal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dirty="0"/>
              <a:t>➤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Simultaneously,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GUI animates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each solving move step-by-step.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dirty="0"/>
              <a:t>➤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After all steps are applied, the cube returns to its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solved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(uniform) state.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Reset Output: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dirty="0"/>
              <a:t>➤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When you click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Reset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the cube instantly returns to the solved state, cancelling any scramble/solve actions.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809FF61-089B-3C40-D0AA-BE48C4944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4075" y="1447800"/>
            <a:ext cx="6418685" cy="7391400"/>
          </a:xfrm>
          <a:prstGeom prst="rect">
            <a:avLst/>
          </a:prstGeom>
        </p:spPr>
      </p:pic>
      <p:pic>
        <p:nvPicPr>
          <p:cNvPr id="21" name="Picture 20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B3A8713C-2E0E-91AA-4868-9E95E0D373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200" y="9140428"/>
            <a:ext cx="2659444" cy="8798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E3A1E8-DC84-101C-6EAD-13904D397DA1}"/>
              </a:ext>
            </a:extLst>
          </p:cNvPr>
          <p:cNvSpPr txBox="1"/>
          <p:nvPr/>
        </p:nvSpPr>
        <p:spPr>
          <a:xfrm>
            <a:off x="1600200" y="9835634"/>
            <a:ext cx="4419600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https://github.com/Anoymous786/cube.git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0" y="1028700"/>
            <a:ext cx="7383780" cy="8229600"/>
            <a:chOff x="1028700" y="1028700"/>
            <a:chExt cx="7383780" cy="8229600"/>
          </a:xfrm>
        </p:grpSpPr>
        <p:sp>
          <p:nvSpPr>
            <p:cNvPr id="3" name="object 3"/>
            <p:cNvSpPr/>
            <p:nvPr/>
          </p:nvSpPr>
          <p:spPr>
            <a:xfrm>
              <a:off x="1028700" y="1028700"/>
              <a:ext cx="6400800" cy="7200900"/>
            </a:xfrm>
            <a:custGeom>
              <a:avLst/>
              <a:gdLst/>
              <a:ahLst/>
              <a:cxnLst/>
              <a:rect l="l" t="t" r="r" b="b"/>
              <a:pathLst>
                <a:path w="6400800" h="7200900">
                  <a:moveTo>
                    <a:pt x="6400799" y="7200899"/>
                  </a:moveTo>
                  <a:lnTo>
                    <a:pt x="0" y="7200899"/>
                  </a:lnTo>
                  <a:lnTo>
                    <a:pt x="0" y="0"/>
                  </a:lnTo>
                  <a:lnTo>
                    <a:pt x="6400799" y="0"/>
                  </a:lnTo>
                  <a:lnTo>
                    <a:pt x="6400799" y="7200899"/>
                  </a:lnTo>
                  <a:close/>
                </a:path>
              </a:pathLst>
            </a:custGeom>
            <a:solidFill>
              <a:srgbClr val="CD11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3056" y="1771980"/>
              <a:ext cx="6799320" cy="748631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859121" y="1180517"/>
            <a:ext cx="7400925" cy="112146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05"/>
              </a:spcBef>
            </a:pPr>
            <a:r>
              <a:rPr lang="en-US" sz="72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sz="72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47116" y="873"/>
            <a:ext cx="16417290" cy="376555"/>
          </a:xfrm>
          <a:custGeom>
            <a:avLst/>
            <a:gdLst/>
            <a:ahLst/>
            <a:cxnLst/>
            <a:rect l="l" t="t" r="r" b="b"/>
            <a:pathLst>
              <a:path w="16417290" h="376555">
                <a:moveTo>
                  <a:pt x="0" y="0"/>
                </a:moveTo>
                <a:lnTo>
                  <a:pt x="16416881" y="376534"/>
                </a:lnTo>
              </a:path>
            </a:pathLst>
          </a:custGeom>
          <a:ln w="190450">
            <a:solidFill>
              <a:srgbClr val="CD11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1E9911C7-4DA6-BFBF-5909-802B3BEB0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5272" y="2612398"/>
            <a:ext cx="8795968" cy="64940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project integrates: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working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Cube logic class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accurately models face rotations and internal state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solver module that uses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Kociemba Algorithm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optimal 3×3 solutions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GUI built with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Tkinter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Matplotlib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allowing real-time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Scramble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interactions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Our solver ensures: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Accurate state tracking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every step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Legal and valid cube movements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 step-by-step animations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guide learners or evaluators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system demonstrates: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modular architecture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is easy to maintain and extend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visually intuitive solution that helps demystify cube solving for beginners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 alignment with the hackathon's focus on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problem-solving, algorithm efficiency, and visual clarity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D721424A-8C44-3F04-CD0D-D26A6DC47B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200" y="9129343"/>
            <a:ext cx="2672475" cy="8841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2FD9F4-463F-DD99-7142-84D6B8FFDF00}"/>
              </a:ext>
            </a:extLst>
          </p:cNvPr>
          <p:cNvSpPr txBox="1"/>
          <p:nvPr/>
        </p:nvSpPr>
        <p:spPr>
          <a:xfrm>
            <a:off x="299325" y="9644194"/>
            <a:ext cx="4724400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https://github.com/Anoymous786/cube.git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943184" y="419100"/>
            <a:ext cx="15344816" cy="37061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🙏 Thank You!</a:t>
            </a:r>
            <a:br>
              <a:rPr lang="en-US" sz="1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12000" spc="-39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16835" y="8226735"/>
            <a:ext cx="13217525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06725" marR="5080" indent="-2994660">
              <a:lnSpc>
                <a:spcPct val="114599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©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2025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Collins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Aerospace.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|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Collins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Aerospace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Proprietary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–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for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internal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use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spc="-60" dirty="0">
                <a:latin typeface="Arial MT"/>
                <a:cs typeface="Arial MT"/>
              </a:rPr>
              <a:t>only.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|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This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document </a:t>
            </a:r>
            <a:r>
              <a:rPr sz="2400" dirty="0">
                <a:latin typeface="Arial MT"/>
                <a:cs typeface="Arial MT"/>
              </a:rPr>
              <a:t>does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not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include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any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export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controlled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technical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data.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47116" y="873"/>
            <a:ext cx="16417290" cy="376555"/>
          </a:xfrm>
          <a:custGeom>
            <a:avLst/>
            <a:gdLst/>
            <a:ahLst/>
            <a:cxnLst/>
            <a:rect l="l" t="t" r="r" b="b"/>
            <a:pathLst>
              <a:path w="16417290" h="376555">
                <a:moveTo>
                  <a:pt x="0" y="0"/>
                </a:moveTo>
                <a:lnTo>
                  <a:pt x="16416881" y="376534"/>
                </a:lnTo>
              </a:path>
            </a:pathLst>
          </a:custGeom>
          <a:ln w="190450">
            <a:solidFill>
              <a:srgbClr val="CD11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04EA27-9CBE-06E9-4DDC-E4B39873EFEE}"/>
              </a:ext>
            </a:extLst>
          </p:cNvPr>
          <p:cNvSpPr txBox="1"/>
          <p:nvPr/>
        </p:nvSpPr>
        <p:spPr>
          <a:xfrm>
            <a:off x="533400" y="2634675"/>
            <a:ext cx="8382000" cy="255454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Project: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Rubik’s Cube Solver using Python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By: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Utkarsh Singh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ISE, CMRIT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Academic Year: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2024–2025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Event: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Hackathon’25 – Collins Aerospace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00C3D2-3DFF-A45A-4BA6-C02A3887B498}"/>
              </a:ext>
            </a:extLst>
          </p:cNvPr>
          <p:cNvSpPr txBox="1"/>
          <p:nvPr/>
        </p:nvSpPr>
        <p:spPr>
          <a:xfrm>
            <a:off x="563880" y="5654981"/>
            <a:ext cx="5661474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📩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utsi22ise@cmrit.ac.in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🔗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LinkedIn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linkedin.com/in/utkarsh746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💻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GitHub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github.com/Anoymous786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E57784-34A0-5366-581B-42E2FDE38FDE}"/>
              </a:ext>
            </a:extLst>
          </p:cNvPr>
          <p:cNvSpPr txBox="1"/>
          <p:nvPr/>
        </p:nvSpPr>
        <p:spPr>
          <a:xfrm>
            <a:off x="4038600" y="7248635"/>
            <a:ext cx="10820400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3200" dirty="0"/>
              <a:t>🧩 </a:t>
            </a:r>
            <a:r>
              <a:rPr lang="en-US" sz="3200" i="1" dirty="0"/>
              <a:t>Happy to take questions or walk through a live demo</a:t>
            </a:r>
            <a:endParaRPr lang="en-US" sz="3200" dirty="0"/>
          </a:p>
        </p:txBody>
      </p:sp>
      <p:pic>
        <p:nvPicPr>
          <p:cNvPr id="15" name="Picture 14" descr="A colorful cubes in the air&#10;&#10;AI-generated content may be incorrect.">
            <a:extLst>
              <a:ext uri="{FF2B5EF4-FFF2-40B4-BE49-F238E27FC236}">
                <a16:creationId xmlns:a16="http://schemas.microsoft.com/office/drawing/2014/main" id="{16FABE0E-D204-F740-643E-01D7769DA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856" y="2479315"/>
            <a:ext cx="5349730" cy="4663581"/>
          </a:xfrm>
          <a:prstGeom prst="rect">
            <a:avLst/>
          </a:prstGeom>
        </p:spPr>
      </p:pic>
      <p:pic>
        <p:nvPicPr>
          <p:cNvPr id="17" name="Picture 16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CBB2AC2E-449C-3527-AF0C-29384137B0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0" y="8981098"/>
            <a:ext cx="3038019" cy="10051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DBC044-57A5-9FB5-4B1A-86870E131BCD}"/>
              </a:ext>
            </a:extLst>
          </p:cNvPr>
          <p:cNvSpPr txBox="1"/>
          <p:nvPr/>
        </p:nvSpPr>
        <p:spPr>
          <a:xfrm>
            <a:off x="176192" y="9708159"/>
            <a:ext cx="4548208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https://github.com/Anoymous786/cube.git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11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089" y="9492933"/>
            <a:ext cx="2901918" cy="49358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3054" y="949934"/>
            <a:ext cx="7707958" cy="13111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1916" y="5068489"/>
            <a:ext cx="5076824" cy="491489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9034213" y="4669171"/>
            <a:ext cx="6091555" cy="5255895"/>
          </a:xfrm>
          <a:custGeom>
            <a:avLst/>
            <a:gdLst/>
            <a:ahLst/>
            <a:cxnLst/>
            <a:rect l="l" t="t" r="r" b="b"/>
            <a:pathLst>
              <a:path w="6091555" h="5255895">
                <a:moveTo>
                  <a:pt x="2402830" y="5255289"/>
                </a:moveTo>
                <a:lnTo>
                  <a:pt x="2355011" y="5254331"/>
                </a:lnTo>
                <a:lnTo>
                  <a:pt x="2307154" y="5251503"/>
                </a:lnTo>
                <a:lnTo>
                  <a:pt x="2259278" y="5246932"/>
                </a:lnTo>
                <a:lnTo>
                  <a:pt x="2211405" y="5240742"/>
                </a:lnTo>
                <a:lnTo>
                  <a:pt x="2163553" y="5233060"/>
                </a:lnTo>
                <a:lnTo>
                  <a:pt x="2115742" y="5224010"/>
                </a:lnTo>
                <a:lnTo>
                  <a:pt x="2067993" y="5213720"/>
                </a:lnTo>
                <a:lnTo>
                  <a:pt x="2020325" y="5202314"/>
                </a:lnTo>
                <a:lnTo>
                  <a:pt x="1972759" y="5189919"/>
                </a:lnTo>
                <a:lnTo>
                  <a:pt x="1925313" y="5176659"/>
                </a:lnTo>
                <a:lnTo>
                  <a:pt x="1878009" y="5162661"/>
                </a:lnTo>
                <a:lnTo>
                  <a:pt x="1830865" y="5148050"/>
                </a:lnTo>
                <a:lnTo>
                  <a:pt x="1783902" y="5132952"/>
                </a:lnTo>
                <a:lnTo>
                  <a:pt x="1737140" y="5117492"/>
                </a:lnTo>
                <a:lnTo>
                  <a:pt x="1690598" y="5101797"/>
                </a:lnTo>
                <a:lnTo>
                  <a:pt x="1549548" y="5053266"/>
                </a:lnTo>
                <a:lnTo>
                  <a:pt x="1502189" y="5036484"/>
                </a:lnTo>
                <a:lnTo>
                  <a:pt x="1454951" y="5019251"/>
                </a:lnTo>
                <a:lnTo>
                  <a:pt x="1407913" y="5001440"/>
                </a:lnTo>
                <a:lnTo>
                  <a:pt x="1361158" y="4982924"/>
                </a:lnTo>
                <a:lnTo>
                  <a:pt x="1314768" y="4963574"/>
                </a:lnTo>
                <a:lnTo>
                  <a:pt x="1268825" y="4943263"/>
                </a:lnTo>
                <a:lnTo>
                  <a:pt x="1223410" y="4921864"/>
                </a:lnTo>
                <a:lnTo>
                  <a:pt x="1178604" y="4899248"/>
                </a:lnTo>
                <a:lnTo>
                  <a:pt x="1134490" y="4875288"/>
                </a:lnTo>
                <a:lnTo>
                  <a:pt x="1091150" y="4849856"/>
                </a:lnTo>
                <a:lnTo>
                  <a:pt x="1048665" y="4822825"/>
                </a:lnTo>
                <a:lnTo>
                  <a:pt x="1007116" y="4794067"/>
                </a:lnTo>
                <a:lnTo>
                  <a:pt x="966586" y="4763454"/>
                </a:lnTo>
                <a:lnTo>
                  <a:pt x="929649" y="4732803"/>
                </a:lnTo>
                <a:lnTo>
                  <a:pt x="893943" y="4700139"/>
                </a:lnTo>
                <a:lnTo>
                  <a:pt x="859643" y="4665568"/>
                </a:lnTo>
                <a:lnTo>
                  <a:pt x="826926" y="4629198"/>
                </a:lnTo>
                <a:lnTo>
                  <a:pt x="795967" y="4591134"/>
                </a:lnTo>
                <a:lnTo>
                  <a:pt x="766941" y="4551482"/>
                </a:lnTo>
                <a:lnTo>
                  <a:pt x="740026" y="4510350"/>
                </a:lnTo>
                <a:lnTo>
                  <a:pt x="715395" y="4467844"/>
                </a:lnTo>
                <a:lnTo>
                  <a:pt x="693226" y="4424069"/>
                </a:lnTo>
                <a:lnTo>
                  <a:pt x="673693" y="4379132"/>
                </a:lnTo>
                <a:lnTo>
                  <a:pt x="656973" y="4333140"/>
                </a:lnTo>
                <a:lnTo>
                  <a:pt x="643241" y="4286200"/>
                </a:lnTo>
                <a:lnTo>
                  <a:pt x="632673" y="4238417"/>
                </a:lnTo>
                <a:lnTo>
                  <a:pt x="625445" y="4189897"/>
                </a:lnTo>
                <a:lnTo>
                  <a:pt x="621732" y="4140748"/>
                </a:lnTo>
                <a:lnTo>
                  <a:pt x="621711" y="4091076"/>
                </a:lnTo>
                <a:lnTo>
                  <a:pt x="625205" y="4042884"/>
                </a:lnTo>
                <a:lnTo>
                  <a:pt x="631682" y="3995182"/>
                </a:lnTo>
                <a:lnTo>
                  <a:pt x="640597" y="3947877"/>
                </a:lnTo>
                <a:lnTo>
                  <a:pt x="651403" y="3900874"/>
                </a:lnTo>
                <a:lnTo>
                  <a:pt x="663553" y="3854079"/>
                </a:lnTo>
                <a:lnTo>
                  <a:pt x="676503" y="3807399"/>
                </a:lnTo>
                <a:lnTo>
                  <a:pt x="689706" y="3760738"/>
                </a:lnTo>
                <a:lnTo>
                  <a:pt x="702615" y="3714002"/>
                </a:lnTo>
                <a:lnTo>
                  <a:pt x="714685" y="3667098"/>
                </a:lnTo>
                <a:lnTo>
                  <a:pt x="725369" y="3619932"/>
                </a:lnTo>
                <a:lnTo>
                  <a:pt x="734122" y="3572409"/>
                </a:lnTo>
                <a:lnTo>
                  <a:pt x="740397" y="3524435"/>
                </a:lnTo>
                <a:lnTo>
                  <a:pt x="743792" y="3475387"/>
                </a:lnTo>
                <a:lnTo>
                  <a:pt x="744167" y="3426595"/>
                </a:lnTo>
                <a:lnTo>
                  <a:pt x="741680" y="3378088"/>
                </a:lnTo>
                <a:lnTo>
                  <a:pt x="736489" y="3329897"/>
                </a:lnTo>
                <a:lnTo>
                  <a:pt x="728750" y="3282051"/>
                </a:lnTo>
                <a:lnTo>
                  <a:pt x="718621" y="3234580"/>
                </a:lnTo>
                <a:lnTo>
                  <a:pt x="706259" y="3187512"/>
                </a:lnTo>
                <a:lnTo>
                  <a:pt x="691823" y="3140879"/>
                </a:lnTo>
                <a:lnTo>
                  <a:pt x="675468" y="3094710"/>
                </a:lnTo>
                <a:lnTo>
                  <a:pt x="657353" y="3049033"/>
                </a:lnTo>
                <a:lnTo>
                  <a:pt x="637636" y="3003880"/>
                </a:lnTo>
                <a:lnTo>
                  <a:pt x="616473" y="2959279"/>
                </a:lnTo>
                <a:lnTo>
                  <a:pt x="594021" y="2915260"/>
                </a:lnTo>
                <a:lnTo>
                  <a:pt x="570439" y="2871854"/>
                </a:lnTo>
                <a:lnTo>
                  <a:pt x="545884" y="2829089"/>
                </a:lnTo>
                <a:lnTo>
                  <a:pt x="520513" y="2786995"/>
                </a:lnTo>
                <a:lnTo>
                  <a:pt x="494483" y="2745601"/>
                </a:lnTo>
                <a:lnTo>
                  <a:pt x="467952" y="2704939"/>
                </a:lnTo>
                <a:lnTo>
                  <a:pt x="439397" y="2662373"/>
                </a:lnTo>
                <a:lnTo>
                  <a:pt x="410443" y="2619957"/>
                </a:lnTo>
                <a:lnTo>
                  <a:pt x="322774" y="2492839"/>
                </a:lnTo>
                <a:lnTo>
                  <a:pt x="293813" y="2450255"/>
                </a:lnTo>
                <a:lnTo>
                  <a:pt x="265249" y="2407436"/>
                </a:lnTo>
                <a:lnTo>
                  <a:pt x="237241" y="2364306"/>
                </a:lnTo>
                <a:lnTo>
                  <a:pt x="209947" y="2320790"/>
                </a:lnTo>
                <a:lnTo>
                  <a:pt x="183529" y="2276809"/>
                </a:lnTo>
                <a:lnTo>
                  <a:pt x="158144" y="2232288"/>
                </a:lnTo>
                <a:lnTo>
                  <a:pt x="133952" y="2187149"/>
                </a:lnTo>
                <a:lnTo>
                  <a:pt x="111113" y="2141317"/>
                </a:lnTo>
                <a:lnTo>
                  <a:pt x="89785" y="2094713"/>
                </a:lnTo>
                <a:lnTo>
                  <a:pt x="70128" y="2047263"/>
                </a:lnTo>
                <a:lnTo>
                  <a:pt x="52302" y="1998888"/>
                </a:lnTo>
                <a:lnTo>
                  <a:pt x="36465" y="1949513"/>
                </a:lnTo>
                <a:lnTo>
                  <a:pt x="24395" y="1904270"/>
                </a:lnTo>
                <a:lnTo>
                  <a:pt x="14675" y="1858005"/>
                </a:lnTo>
                <a:lnTo>
                  <a:pt x="7343" y="1810968"/>
                </a:lnTo>
                <a:lnTo>
                  <a:pt x="2438" y="1763408"/>
                </a:lnTo>
                <a:lnTo>
                  <a:pt x="0" y="1715576"/>
                </a:lnTo>
                <a:lnTo>
                  <a:pt x="65" y="1667721"/>
                </a:lnTo>
                <a:lnTo>
                  <a:pt x="2674" y="1620093"/>
                </a:lnTo>
                <a:lnTo>
                  <a:pt x="7865" y="1572942"/>
                </a:lnTo>
                <a:lnTo>
                  <a:pt x="15676" y="1526518"/>
                </a:lnTo>
                <a:lnTo>
                  <a:pt x="26147" y="1481071"/>
                </a:lnTo>
                <a:lnTo>
                  <a:pt x="39315" y="1436850"/>
                </a:lnTo>
                <a:lnTo>
                  <a:pt x="55220" y="1394106"/>
                </a:lnTo>
                <a:lnTo>
                  <a:pt x="73900" y="1353088"/>
                </a:lnTo>
                <a:lnTo>
                  <a:pt x="95394" y="1314046"/>
                </a:lnTo>
                <a:lnTo>
                  <a:pt x="119741" y="1277230"/>
                </a:lnTo>
                <a:lnTo>
                  <a:pt x="146979" y="1242890"/>
                </a:lnTo>
                <a:lnTo>
                  <a:pt x="177146" y="1211276"/>
                </a:lnTo>
                <a:lnTo>
                  <a:pt x="210283" y="1182637"/>
                </a:lnTo>
                <a:lnTo>
                  <a:pt x="246427" y="1157224"/>
                </a:lnTo>
                <a:lnTo>
                  <a:pt x="290512" y="1132754"/>
                </a:lnTo>
                <a:lnTo>
                  <a:pt x="336233" y="1113365"/>
                </a:lnTo>
                <a:lnTo>
                  <a:pt x="383365" y="1098479"/>
                </a:lnTo>
                <a:lnTo>
                  <a:pt x="431684" y="1087519"/>
                </a:lnTo>
                <a:lnTo>
                  <a:pt x="480966" y="1079908"/>
                </a:lnTo>
                <a:lnTo>
                  <a:pt x="530986" y="1075068"/>
                </a:lnTo>
                <a:lnTo>
                  <a:pt x="581521" y="1072422"/>
                </a:lnTo>
                <a:lnTo>
                  <a:pt x="632346" y="1071392"/>
                </a:lnTo>
                <a:lnTo>
                  <a:pt x="683238" y="1071401"/>
                </a:lnTo>
                <a:lnTo>
                  <a:pt x="784321" y="1072225"/>
                </a:lnTo>
                <a:lnTo>
                  <a:pt x="834911" y="1071874"/>
                </a:lnTo>
                <a:lnTo>
                  <a:pt x="885486" y="1070629"/>
                </a:lnTo>
                <a:lnTo>
                  <a:pt x="936033" y="1068494"/>
                </a:lnTo>
                <a:lnTo>
                  <a:pt x="986541" y="1065473"/>
                </a:lnTo>
                <a:lnTo>
                  <a:pt x="1036996" y="1061573"/>
                </a:lnTo>
                <a:lnTo>
                  <a:pt x="1087386" y="1056798"/>
                </a:lnTo>
                <a:lnTo>
                  <a:pt x="1137698" y="1051154"/>
                </a:lnTo>
                <a:lnTo>
                  <a:pt x="1187921" y="1044644"/>
                </a:lnTo>
                <a:lnTo>
                  <a:pt x="1238041" y="1037274"/>
                </a:lnTo>
                <a:lnTo>
                  <a:pt x="1288046" y="1029049"/>
                </a:lnTo>
                <a:lnTo>
                  <a:pt x="1337923" y="1019973"/>
                </a:lnTo>
                <a:lnTo>
                  <a:pt x="1387660" y="1010053"/>
                </a:lnTo>
                <a:lnTo>
                  <a:pt x="1437244" y="999292"/>
                </a:lnTo>
                <a:lnTo>
                  <a:pt x="1486662" y="987696"/>
                </a:lnTo>
                <a:lnTo>
                  <a:pt x="1535903" y="975269"/>
                </a:lnTo>
                <a:lnTo>
                  <a:pt x="1584953" y="962017"/>
                </a:lnTo>
                <a:lnTo>
                  <a:pt x="1633536" y="948066"/>
                </a:lnTo>
                <a:lnTo>
                  <a:pt x="1682122" y="933335"/>
                </a:lnTo>
                <a:lnTo>
                  <a:pt x="1730670" y="917818"/>
                </a:lnTo>
                <a:lnTo>
                  <a:pt x="1779135" y="901507"/>
                </a:lnTo>
                <a:lnTo>
                  <a:pt x="1827476" y="884396"/>
                </a:lnTo>
                <a:lnTo>
                  <a:pt x="1875648" y="866478"/>
                </a:lnTo>
                <a:lnTo>
                  <a:pt x="1923610" y="847745"/>
                </a:lnTo>
                <a:lnTo>
                  <a:pt x="1971316" y="828191"/>
                </a:lnTo>
                <a:lnTo>
                  <a:pt x="2018725" y="807809"/>
                </a:lnTo>
                <a:lnTo>
                  <a:pt x="2065794" y="786590"/>
                </a:lnTo>
                <a:lnTo>
                  <a:pt x="2112478" y="764530"/>
                </a:lnTo>
                <a:lnTo>
                  <a:pt x="2158736" y="741620"/>
                </a:lnTo>
                <a:lnTo>
                  <a:pt x="2204524" y="717853"/>
                </a:lnTo>
                <a:lnTo>
                  <a:pt x="2249798" y="693223"/>
                </a:lnTo>
                <a:lnTo>
                  <a:pt x="2294516" y="667722"/>
                </a:lnTo>
                <a:lnTo>
                  <a:pt x="2338635" y="641343"/>
                </a:lnTo>
                <a:lnTo>
                  <a:pt x="2382111" y="614080"/>
                </a:lnTo>
                <a:lnTo>
                  <a:pt x="2424656" y="586173"/>
                </a:lnTo>
                <a:lnTo>
                  <a:pt x="2466819" y="557516"/>
                </a:lnTo>
                <a:lnTo>
                  <a:pt x="2508696" y="528296"/>
                </a:lnTo>
                <a:lnTo>
                  <a:pt x="2675259" y="409556"/>
                </a:lnTo>
                <a:lnTo>
                  <a:pt x="2717142" y="380346"/>
                </a:lnTo>
                <a:lnTo>
                  <a:pt x="2759313" y="351702"/>
                </a:lnTo>
                <a:lnTo>
                  <a:pt x="2801868" y="323813"/>
                </a:lnTo>
                <a:lnTo>
                  <a:pt x="2844903" y="296867"/>
                </a:lnTo>
                <a:lnTo>
                  <a:pt x="2888514" y="271051"/>
                </a:lnTo>
                <a:lnTo>
                  <a:pt x="2932795" y="246554"/>
                </a:lnTo>
                <a:lnTo>
                  <a:pt x="2977844" y="223563"/>
                </a:lnTo>
                <a:lnTo>
                  <a:pt x="3023755" y="202268"/>
                </a:lnTo>
                <a:lnTo>
                  <a:pt x="3070624" y="182856"/>
                </a:lnTo>
                <a:lnTo>
                  <a:pt x="3115032" y="165883"/>
                </a:lnTo>
                <a:lnTo>
                  <a:pt x="3160007" y="149284"/>
                </a:lnTo>
                <a:lnTo>
                  <a:pt x="3205508" y="133140"/>
                </a:lnTo>
                <a:lnTo>
                  <a:pt x="3251493" y="117532"/>
                </a:lnTo>
                <a:lnTo>
                  <a:pt x="3297919" y="102540"/>
                </a:lnTo>
                <a:lnTo>
                  <a:pt x="3344746" y="88245"/>
                </a:lnTo>
                <a:lnTo>
                  <a:pt x="3391930" y="74727"/>
                </a:lnTo>
                <a:lnTo>
                  <a:pt x="3439431" y="62066"/>
                </a:lnTo>
                <a:lnTo>
                  <a:pt x="3487205" y="50344"/>
                </a:lnTo>
                <a:lnTo>
                  <a:pt x="3535211" y="39641"/>
                </a:lnTo>
                <a:lnTo>
                  <a:pt x="3583407" y="30036"/>
                </a:lnTo>
                <a:lnTo>
                  <a:pt x="3631750" y="21611"/>
                </a:lnTo>
                <a:lnTo>
                  <a:pt x="3680200" y="14447"/>
                </a:lnTo>
                <a:lnTo>
                  <a:pt x="3728713" y="8623"/>
                </a:lnTo>
                <a:lnTo>
                  <a:pt x="3777248" y="4220"/>
                </a:lnTo>
                <a:lnTo>
                  <a:pt x="3825763" y="1319"/>
                </a:lnTo>
                <a:lnTo>
                  <a:pt x="3874215" y="0"/>
                </a:lnTo>
                <a:lnTo>
                  <a:pt x="3922563" y="343"/>
                </a:lnTo>
                <a:lnTo>
                  <a:pt x="3970765" y="2429"/>
                </a:lnTo>
                <a:lnTo>
                  <a:pt x="4018779" y="6339"/>
                </a:lnTo>
                <a:lnTo>
                  <a:pt x="4066562" y="12153"/>
                </a:lnTo>
                <a:lnTo>
                  <a:pt x="4114073" y="19952"/>
                </a:lnTo>
                <a:lnTo>
                  <a:pt x="4161270" y="29815"/>
                </a:lnTo>
                <a:lnTo>
                  <a:pt x="4208110" y="41824"/>
                </a:lnTo>
                <a:lnTo>
                  <a:pt x="4254552" y="56059"/>
                </a:lnTo>
                <a:lnTo>
                  <a:pt x="4300554" y="72601"/>
                </a:lnTo>
                <a:lnTo>
                  <a:pt x="4345206" y="91158"/>
                </a:lnTo>
                <a:lnTo>
                  <a:pt x="4388794" y="111760"/>
                </a:lnTo>
                <a:lnTo>
                  <a:pt x="4431358" y="134303"/>
                </a:lnTo>
                <a:lnTo>
                  <a:pt x="4472940" y="158683"/>
                </a:lnTo>
                <a:lnTo>
                  <a:pt x="4513581" y="184793"/>
                </a:lnTo>
                <a:lnTo>
                  <a:pt x="4553323" y="212531"/>
                </a:lnTo>
                <a:lnTo>
                  <a:pt x="4592208" y="241791"/>
                </a:lnTo>
                <a:lnTo>
                  <a:pt x="4630276" y="272469"/>
                </a:lnTo>
                <a:lnTo>
                  <a:pt x="4667568" y="304459"/>
                </a:lnTo>
                <a:lnTo>
                  <a:pt x="4704127" y="337659"/>
                </a:lnTo>
                <a:lnTo>
                  <a:pt x="4739994" y="371963"/>
                </a:lnTo>
                <a:lnTo>
                  <a:pt x="4775209" y="407266"/>
                </a:lnTo>
                <a:lnTo>
                  <a:pt x="4809815" y="443464"/>
                </a:lnTo>
                <a:lnTo>
                  <a:pt x="4843853" y="480452"/>
                </a:lnTo>
                <a:lnTo>
                  <a:pt x="4877364" y="518126"/>
                </a:lnTo>
                <a:lnTo>
                  <a:pt x="4910389" y="556381"/>
                </a:lnTo>
                <a:lnTo>
                  <a:pt x="4942970" y="595112"/>
                </a:lnTo>
                <a:lnTo>
                  <a:pt x="4975149" y="634216"/>
                </a:lnTo>
                <a:lnTo>
                  <a:pt x="5006966" y="673587"/>
                </a:lnTo>
                <a:lnTo>
                  <a:pt x="5038463" y="713121"/>
                </a:lnTo>
                <a:lnTo>
                  <a:pt x="5069681" y="752713"/>
                </a:lnTo>
                <a:lnTo>
                  <a:pt x="5225852" y="952969"/>
                </a:lnTo>
                <a:lnTo>
                  <a:pt x="5288007" y="1033847"/>
                </a:lnTo>
                <a:lnTo>
                  <a:pt x="5349570" y="1115247"/>
                </a:lnTo>
                <a:lnTo>
                  <a:pt x="5380060" y="1156184"/>
                </a:lnTo>
                <a:lnTo>
                  <a:pt x="5410317" y="1197302"/>
                </a:lnTo>
                <a:lnTo>
                  <a:pt x="5440313" y="1238616"/>
                </a:lnTo>
                <a:lnTo>
                  <a:pt x="5470022" y="1280143"/>
                </a:lnTo>
                <a:lnTo>
                  <a:pt x="5499414" y="1321900"/>
                </a:lnTo>
                <a:lnTo>
                  <a:pt x="5528461" y="1363902"/>
                </a:lnTo>
                <a:lnTo>
                  <a:pt x="5557137" y="1406167"/>
                </a:lnTo>
                <a:lnTo>
                  <a:pt x="5585411" y="1448711"/>
                </a:lnTo>
                <a:lnTo>
                  <a:pt x="5613257" y="1491550"/>
                </a:lnTo>
                <a:lnTo>
                  <a:pt x="5640646" y="1534700"/>
                </a:lnTo>
                <a:lnTo>
                  <a:pt x="5667551" y="1578179"/>
                </a:lnTo>
                <a:lnTo>
                  <a:pt x="5693942" y="1622002"/>
                </a:lnTo>
                <a:lnTo>
                  <a:pt x="5719793" y="1666187"/>
                </a:lnTo>
                <a:lnTo>
                  <a:pt x="5745075" y="1710749"/>
                </a:lnTo>
                <a:lnTo>
                  <a:pt x="5769760" y="1755705"/>
                </a:lnTo>
                <a:lnTo>
                  <a:pt x="5793820" y="1801071"/>
                </a:lnTo>
                <a:lnTo>
                  <a:pt x="5817227" y="1846864"/>
                </a:lnTo>
                <a:lnTo>
                  <a:pt x="5839953" y="1893101"/>
                </a:lnTo>
                <a:lnTo>
                  <a:pt x="5861149" y="1938084"/>
                </a:lnTo>
                <a:lnTo>
                  <a:pt x="5881623" y="1983552"/>
                </a:lnTo>
                <a:lnTo>
                  <a:pt x="5901343" y="2029480"/>
                </a:lnTo>
                <a:lnTo>
                  <a:pt x="5920277" y="2075843"/>
                </a:lnTo>
                <a:lnTo>
                  <a:pt x="5938394" y="2122618"/>
                </a:lnTo>
                <a:lnTo>
                  <a:pt x="5955660" y="2169779"/>
                </a:lnTo>
                <a:lnTo>
                  <a:pt x="5972046" y="2217301"/>
                </a:lnTo>
                <a:lnTo>
                  <a:pt x="5987518" y="2265159"/>
                </a:lnTo>
                <a:lnTo>
                  <a:pt x="6002045" y="2313330"/>
                </a:lnTo>
                <a:lnTo>
                  <a:pt x="6015595" y="2361788"/>
                </a:lnTo>
                <a:lnTo>
                  <a:pt x="6028137" y="2410508"/>
                </a:lnTo>
                <a:lnTo>
                  <a:pt x="6039638" y="2459466"/>
                </a:lnTo>
                <a:lnTo>
                  <a:pt x="6050067" y="2508637"/>
                </a:lnTo>
                <a:lnTo>
                  <a:pt x="6059391" y="2557997"/>
                </a:lnTo>
                <a:lnTo>
                  <a:pt x="6067580" y="2607520"/>
                </a:lnTo>
                <a:lnTo>
                  <a:pt x="6074601" y="2657182"/>
                </a:lnTo>
                <a:lnTo>
                  <a:pt x="6080423" y="2706958"/>
                </a:lnTo>
                <a:lnTo>
                  <a:pt x="6085013" y="2756823"/>
                </a:lnTo>
                <a:lnTo>
                  <a:pt x="6088340" y="2806754"/>
                </a:lnTo>
                <a:lnTo>
                  <a:pt x="6090372" y="2856724"/>
                </a:lnTo>
                <a:lnTo>
                  <a:pt x="6091078" y="2906710"/>
                </a:lnTo>
                <a:lnTo>
                  <a:pt x="6090424" y="2956686"/>
                </a:lnTo>
                <a:lnTo>
                  <a:pt x="6088381" y="3006628"/>
                </a:lnTo>
                <a:lnTo>
                  <a:pt x="6084915" y="3056511"/>
                </a:lnTo>
                <a:lnTo>
                  <a:pt x="6079995" y="3106310"/>
                </a:lnTo>
                <a:lnTo>
                  <a:pt x="6073589" y="3156002"/>
                </a:lnTo>
                <a:lnTo>
                  <a:pt x="6065666" y="3205560"/>
                </a:lnTo>
                <a:lnTo>
                  <a:pt x="6056097" y="3254910"/>
                </a:lnTo>
                <a:lnTo>
                  <a:pt x="6044796" y="3303941"/>
                </a:lnTo>
                <a:lnTo>
                  <a:pt x="6031795" y="3352572"/>
                </a:lnTo>
                <a:lnTo>
                  <a:pt x="6017123" y="3400724"/>
                </a:lnTo>
                <a:lnTo>
                  <a:pt x="6000812" y="3448317"/>
                </a:lnTo>
                <a:lnTo>
                  <a:pt x="5982891" y="3495271"/>
                </a:lnTo>
                <a:lnTo>
                  <a:pt x="5963391" y="3541505"/>
                </a:lnTo>
                <a:lnTo>
                  <a:pt x="5942343" y="3586941"/>
                </a:lnTo>
                <a:lnTo>
                  <a:pt x="5919778" y="3631498"/>
                </a:lnTo>
                <a:lnTo>
                  <a:pt x="5895726" y="3675097"/>
                </a:lnTo>
                <a:lnTo>
                  <a:pt x="5870218" y="3717656"/>
                </a:lnTo>
                <a:lnTo>
                  <a:pt x="5843283" y="3759097"/>
                </a:lnTo>
                <a:lnTo>
                  <a:pt x="5814954" y="3799340"/>
                </a:lnTo>
                <a:lnTo>
                  <a:pt x="5785260" y="3838304"/>
                </a:lnTo>
                <a:lnTo>
                  <a:pt x="5754232" y="3875910"/>
                </a:lnTo>
                <a:lnTo>
                  <a:pt x="5721900" y="3912078"/>
                </a:lnTo>
                <a:lnTo>
                  <a:pt x="5688296" y="3946727"/>
                </a:lnTo>
                <a:lnTo>
                  <a:pt x="5653449" y="3979779"/>
                </a:lnTo>
                <a:lnTo>
                  <a:pt x="5617391" y="4011153"/>
                </a:lnTo>
                <a:lnTo>
                  <a:pt x="5580151" y="4040769"/>
                </a:lnTo>
                <a:lnTo>
                  <a:pt x="5541761" y="4068548"/>
                </a:lnTo>
                <a:lnTo>
                  <a:pt x="5502251" y="4094408"/>
                </a:lnTo>
                <a:lnTo>
                  <a:pt x="5461651" y="4118272"/>
                </a:lnTo>
                <a:lnTo>
                  <a:pt x="5419993" y="4140057"/>
                </a:lnTo>
                <a:lnTo>
                  <a:pt x="5377306" y="4159686"/>
                </a:lnTo>
                <a:lnTo>
                  <a:pt x="5333622" y="4177077"/>
                </a:lnTo>
                <a:lnTo>
                  <a:pt x="5288971" y="4192151"/>
                </a:lnTo>
                <a:lnTo>
                  <a:pt x="5241688" y="4205355"/>
                </a:lnTo>
                <a:lnTo>
                  <a:pt x="5194061" y="4216122"/>
                </a:lnTo>
                <a:lnTo>
                  <a:pt x="5146120" y="4224668"/>
                </a:lnTo>
                <a:lnTo>
                  <a:pt x="5097895" y="4231211"/>
                </a:lnTo>
                <a:lnTo>
                  <a:pt x="5049418" y="4235969"/>
                </a:lnTo>
                <a:lnTo>
                  <a:pt x="5000717" y="4239160"/>
                </a:lnTo>
                <a:lnTo>
                  <a:pt x="4951822" y="4241000"/>
                </a:lnTo>
                <a:lnTo>
                  <a:pt x="4902766" y="4241707"/>
                </a:lnTo>
                <a:lnTo>
                  <a:pt x="4853576" y="4241499"/>
                </a:lnTo>
                <a:lnTo>
                  <a:pt x="4804285" y="4240593"/>
                </a:lnTo>
                <a:lnTo>
                  <a:pt x="4754921" y="4239207"/>
                </a:lnTo>
                <a:lnTo>
                  <a:pt x="4606700" y="4234342"/>
                </a:lnTo>
                <a:lnTo>
                  <a:pt x="4557350" y="4233209"/>
                </a:lnTo>
                <a:lnTo>
                  <a:pt x="4508079" y="4232684"/>
                </a:lnTo>
                <a:lnTo>
                  <a:pt x="4458918" y="4232983"/>
                </a:lnTo>
                <a:lnTo>
                  <a:pt x="4409896" y="4234324"/>
                </a:lnTo>
                <a:lnTo>
                  <a:pt x="4361043" y="4236925"/>
                </a:lnTo>
                <a:lnTo>
                  <a:pt x="4312390" y="4241003"/>
                </a:lnTo>
                <a:lnTo>
                  <a:pt x="4263968" y="4246776"/>
                </a:lnTo>
                <a:lnTo>
                  <a:pt x="4215806" y="4254461"/>
                </a:lnTo>
                <a:lnTo>
                  <a:pt x="4167934" y="4264275"/>
                </a:lnTo>
                <a:lnTo>
                  <a:pt x="4120383" y="4276436"/>
                </a:lnTo>
                <a:lnTo>
                  <a:pt x="4076516" y="4289981"/>
                </a:lnTo>
                <a:lnTo>
                  <a:pt x="4033468" y="4305473"/>
                </a:lnTo>
                <a:lnTo>
                  <a:pt x="3991192" y="4322802"/>
                </a:lnTo>
                <a:lnTo>
                  <a:pt x="3949642" y="4341857"/>
                </a:lnTo>
                <a:lnTo>
                  <a:pt x="3908772" y="4362527"/>
                </a:lnTo>
                <a:lnTo>
                  <a:pt x="3868537" y="4384702"/>
                </a:lnTo>
                <a:lnTo>
                  <a:pt x="3828890" y="4408272"/>
                </a:lnTo>
                <a:lnTo>
                  <a:pt x="3789785" y="4433126"/>
                </a:lnTo>
                <a:lnTo>
                  <a:pt x="3751177" y="4459153"/>
                </a:lnTo>
                <a:lnTo>
                  <a:pt x="3713019" y="4486244"/>
                </a:lnTo>
                <a:lnTo>
                  <a:pt x="3675265" y="4514286"/>
                </a:lnTo>
                <a:lnTo>
                  <a:pt x="3637870" y="4543171"/>
                </a:lnTo>
                <a:lnTo>
                  <a:pt x="3600787" y="4572787"/>
                </a:lnTo>
                <a:lnTo>
                  <a:pt x="3563970" y="4603024"/>
                </a:lnTo>
                <a:lnTo>
                  <a:pt x="3527374" y="4633771"/>
                </a:lnTo>
                <a:lnTo>
                  <a:pt x="3490951" y="4664919"/>
                </a:lnTo>
                <a:lnTo>
                  <a:pt x="3454658" y="4696355"/>
                </a:lnTo>
                <a:lnTo>
                  <a:pt x="3309845" y="4822785"/>
                </a:lnTo>
                <a:lnTo>
                  <a:pt x="3273503" y="4854010"/>
                </a:lnTo>
                <a:lnTo>
                  <a:pt x="3237013" y="4884862"/>
                </a:lnTo>
                <a:lnTo>
                  <a:pt x="3200329" y="4915230"/>
                </a:lnTo>
                <a:lnTo>
                  <a:pt x="3163406" y="4945003"/>
                </a:lnTo>
                <a:lnTo>
                  <a:pt x="3126197" y="4974070"/>
                </a:lnTo>
                <a:lnTo>
                  <a:pt x="3088656" y="5002322"/>
                </a:lnTo>
                <a:lnTo>
                  <a:pt x="3050738" y="5029647"/>
                </a:lnTo>
                <a:lnTo>
                  <a:pt x="3012396" y="5055936"/>
                </a:lnTo>
                <a:lnTo>
                  <a:pt x="2973584" y="5081077"/>
                </a:lnTo>
                <a:lnTo>
                  <a:pt x="2934256" y="5104960"/>
                </a:lnTo>
                <a:lnTo>
                  <a:pt x="2894367" y="5127475"/>
                </a:lnTo>
                <a:lnTo>
                  <a:pt x="2853870" y="5148511"/>
                </a:lnTo>
                <a:lnTo>
                  <a:pt x="2812720" y="5167958"/>
                </a:lnTo>
                <a:lnTo>
                  <a:pt x="2770869" y="5185704"/>
                </a:lnTo>
                <a:lnTo>
                  <a:pt x="2728274" y="5201641"/>
                </a:lnTo>
                <a:lnTo>
                  <a:pt x="2684886" y="5215656"/>
                </a:lnTo>
                <a:lnTo>
                  <a:pt x="2640661" y="5227640"/>
                </a:lnTo>
                <a:lnTo>
                  <a:pt x="2593330" y="5237914"/>
                </a:lnTo>
                <a:lnTo>
                  <a:pt x="2545861" y="5245690"/>
                </a:lnTo>
                <a:lnTo>
                  <a:pt x="2498275" y="5251095"/>
                </a:lnTo>
                <a:lnTo>
                  <a:pt x="2450592" y="5254252"/>
                </a:lnTo>
                <a:lnTo>
                  <a:pt x="2402830" y="5255289"/>
                </a:lnTo>
                <a:close/>
              </a:path>
            </a:pathLst>
          </a:custGeom>
          <a:solidFill>
            <a:srgbClr val="F9A7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907033" y="9589012"/>
            <a:ext cx="847407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50" dirty="0">
                <a:latin typeface="Arial MT"/>
                <a:cs typeface="Arial MT"/>
              </a:rPr>
              <a:t>©</a:t>
            </a:r>
            <a:r>
              <a:rPr sz="1050" spc="-5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2025</a:t>
            </a:r>
            <a:r>
              <a:rPr sz="1050" spc="-5" dirty="0">
                <a:latin typeface="Arial MT"/>
                <a:cs typeface="Arial MT"/>
              </a:rPr>
              <a:t> </a:t>
            </a:r>
            <a:r>
              <a:rPr sz="1050" spc="-40" dirty="0">
                <a:latin typeface="Arial MT"/>
                <a:cs typeface="Arial MT"/>
              </a:rPr>
              <a:t>Collins</a:t>
            </a:r>
            <a:r>
              <a:rPr sz="1050" spc="-5" dirty="0">
                <a:latin typeface="Arial MT"/>
                <a:cs typeface="Arial MT"/>
              </a:rPr>
              <a:t> </a:t>
            </a:r>
            <a:r>
              <a:rPr sz="1050" spc="-50" dirty="0">
                <a:latin typeface="Arial MT"/>
                <a:cs typeface="Arial MT"/>
              </a:rPr>
              <a:t>Aerospace.</a:t>
            </a:r>
            <a:r>
              <a:rPr sz="1050" spc="-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|</a:t>
            </a:r>
            <a:r>
              <a:rPr sz="1050" spc="-5" dirty="0">
                <a:latin typeface="Arial MT"/>
                <a:cs typeface="Arial MT"/>
              </a:rPr>
              <a:t> </a:t>
            </a:r>
            <a:r>
              <a:rPr sz="1050" spc="-40" dirty="0">
                <a:latin typeface="Arial MT"/>
                <a:cs typeface="Arial MT"/>
              </a:rPr>
              <a:t>Collins</a:t>
            </a:r>
            <a:r>
              <a:rPr sz="1050" dirty="0">
                <a:latin typeface="Arial MT"/>
                <a:cs typeface="Arial MT"/>
              </a:rPr>
              <a:t> </a:t>
            </a:r>
            <a:r>
              <a:rPr sz="1050" spc="-45" dirty="0">
                <a:latin typeface="Arial MT"/>
                <a:cs typeface="Arial MT"/>
              </a:rPr>
              <a:t>Aerospace</a:t>
            </a:r>
            <a:r>
              <a:rPr sz="1050" spc="-5" dirty="0">
                <a:latin typeface="Arial MT"/>
                <a:cs typeface="Arial MT"/>
              </a:rPr>
              <a:t> </a:t>
            </a:r>
            <a:r>
              <a:rPr sz="1050" spc="-30" dirty="0">
                <a:latin typeface="Arial MT"/>
                <a:cs typeface="Arial MT"/>
              </a:rPr>
              <a:t>Proprietary</a:t>
            </a:r>
            <a:r>
              <a:rPr sz="1050" spc="-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–</a:t>
            </a:r>
            <a:r>
              <a:rPr sz="1050" spc="-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for</a:t>
            </a:r>
            <a:r>
              <a:rPr sz="1050" spc="-5" dirty="0">
                <a:latin typeface="Arial MT"/>
                <a:cs typeface="Arial MT"/>
              </a:rPr>
              <a:t> </a:t>
            </a:r>
            <a:r>
              <a:rPr sz="1050" spc="-20" dirty="0">
                <a:latin typeface="Arial MT"/>
                <a:cs typeface="Arial MT"/>
              </a:rPr>
              <a:t>internal</a:t>
            </a:r>
            <a:r>
              <a:rPr sz="1050" spc="-5" dirty="0">
                <a:latin typeface="Arial MT"/>
                <a:cs typeface="Arial MT"/>
              </a:rPr>
              <a:t> </a:t>
            </a:r>
            <a:r>
              <a:rPr sz="1050" spc="-110" dirty="0">
                <a:latin typeface="Arial MT"/>
                <a:cs typeface="Arial MT"/>
              </a:rPr>
              <a:t>use</a:t>
            </a:r>
            <a:r>
              <a:rPr sz="1050" spc="35" dirty="0">
                <a:latin typeface="Arial MT"/>
                <a:cs typeface="Arial MT"/>
              </a:rPr>
              <a:t> </a:t>
            </a:r>
            <a:r>
              <a:rPr sz="1050" spc="-50" dirty="0">
                <a:latin typeface="Arial MT"/>
                <a:cs typeface="Arial MT"/>
              </a:rPr>
              <a:t>only.</a:t>
            </a:r>
            <a:r>
              <a:rPr sz="1050" spc="-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|</a:t>
            </a:r>
            <a:r>
              <a:rPr sz="1050" spc="-5" dirty="0">
                <a:latin typeface="Arial MT"/>
                <a:cs typeface="Arial MT"/>
              </a:rPr>
              <a:t> </a:t>
            </a:r>
            <a:r>
              <a:rPr sz="1050" spc="-55" dirty="0">
                <a:latin typeface="Arial MT"/>
                <a:cs typeface="Arial MT"/>
              </a:rPr>
              <a:t>This</a:t>
            </a:r>
            <a:r>
              <a:rPr sz="1050" spc="-5" dirty="0">
                <a:latin typeface="Arial MT"/>
                <a:cs typeface="Arial MT"/>
              </a:rPr>
              <a:t> </a:t>
            </a:r>
            <a:r>
              <a:rPr sz="1050" spc="-45" dirty="0">
                <a:latin typeface="Arial MT"/>
                <a:cs typeface="Arial MT"/>
              </a:rPr>
              <a:t>document</a:t>
            </a:r>
            <a:r>
              <a:rPr sz="1050" spc="-5" dirty="0">
                <a:latin typeface="Arial MT"/>
                <a:cs typeface="Arial MT"/>
              </a:rPr>
              <a:t> </a:t>
            </a:r>
            <a:r>
              <a:rPr sz="1050" spc="-70" dirty="0">
                <a:latin typeface="Arial MT"/>
                <a:cs typeface="Arial MT"/>
              </a:rPr>
              <a:t>does</a:t>
            </a:r>
            <a:r>
              <a:rPr sz="1050" dirty="0">
                <a:latin typeface="Arial MT"/>
                <a:cs typeface="Arial MT"/>
              </a:rPr>
              <a:t> not</a:t>
            </a:r>
            <a:r>
              <a:rPr sz="1050" spc="-5" dirty="0">
                <a:latin typeface="Arial MT"/>
                <a:cs typeface="Arial MT"/>
              </a:rPr>
              <a:t> </a:t>
            </a:r>
            <a:r>
              <a:rPr sz="1050" spc="-40" dirty="0">
                <a:latin typeface="Arial MT"/>
                <a:cs typeface="Arial MT"/>
              </a:rPr>
              <a:t>include</a:t>
            </a:r>
            <a:r>
              <a:rPr sz="1050" spc="-5" dirty="0">
                <a:latin typeface="Arial MT"/>
                <a:cs typeface="Arial MT"/>
              </a:rPr>
              <a:t> </a:t>
            </a:r>
            <a:r>
              <a:rPr sz="1050" spc="-20" dirty="0">
                <a:latin typeface="Arial MT"/>
                <a:cs typeface="Arial MT"/>
              </a:rPr>
              <a:t>any</a:t>
            </a:r>
            <a:r>
              <a:rPr sz="1050" spc="-5" dirty="0">
                <a:latin typeface="Arial MT"/>
                <a:cs typeface="Arial MT"/>
              </a:rPr>
              <a:t> </a:t>
            </a:r>
            <a:r>
              <a:rPr sz="1050" spc="-30" dirty="0">
                <a:latin typeface="Arial MT"/>
                <a:cs typeface="Arial MT"/>
              </a:rPr>
              <a:t>export</a:t>
            </a:r>
            <a:r>
              <a:rPr sz="1050" spc="-5" dirty="0">
                <a:latin typeface="Arial MT"/>
                <a:cs typeface="Arial MT"/>
              </a:rPr>
              <a:t> </a:t>
            </a:r>
            <a:r>
              <a:rPr sz="1050" spc="-30" dirty="0">
                <a:latin typeface="Arial MT"/>
                <a:cs typeface="Arial MT"/>
              </a:rPr>
              <a:t>controlled</a:t>
            </a:r>
            <a:r>
              <a:rPr sz="1050" spc="-5" dirty="0">
                <a:latin typeface="Arial MT"/>
                <a:cs typeface="Arial MT"/>
              </a:rPr>
              <a:t> </a:t>
            </a:r>
            <a:r>
              <a:rPr sz="1050" spc="-35" dirty="0">
                <a:latin typeface="Arial MT"/>
                <a:cs typeface="Arial MT"/>
              </a:rPr>
              <a:t>technical</a:t>
            </a:r>
            <a:r>
              <a:rPr sz="1050" spc="-5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data.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84133" y="3183501"/>
            <a:ext cx="13551535" cy="2025650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0"/>
              </a:spcBef>
              <a:tabLst>
                <a:tab pos="2196465" algn="l"/>
              </a:tabLst>
            </a:pPr>
            <a:r>
              <a:rPr b="1" spc="-3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b="1" spc="-4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Title:</a:t>
            </a:r>
          </a:p>
          <a:p>
            <a:pPr algn="ctr">
              <a:lnSpc>
                <a:spcPct val="100000"/>
              </a:lnSpc>
              <a:spcBef>
                <a:spcPts val="1155"/>
              </a:spcBef>
            </a:pPr>
            <a:r>
              <a:rPr b="1" spc="-3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Rubik’s</a:t>
            </a:r>
            <a:r>
              <a:rPr b="1" spc="-2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spc="-3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Cube</a:t>
            </a:r>
            <a:r>
              <a:rPr b="1" spc="-2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spc="-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Solver</a:t>
            </a:r>
            <a:r>
              <a:rPr b="1" spc="-2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spc="-3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b="1" spc="-4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spc="-4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r>
              <a:rPr b="1" spc="-2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spc="-3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Dexterity</a:t>
            </a:r>
            <a:r>
              <a:rPr b="1" spc="-2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spc="-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906000" y="5887433"/>
            <a:ext cx="5433060" cy="266098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Utkarsh Singh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B.Tech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CSE – 1CR22IS175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Email: utsi22ise@cmrit.ac.in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LinkedIn: linkedin.com/in/utkarsh746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GitHub: github.com/Anoymous786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C81AA8-C00B-AA99-D8E8-57E3DA306A1A}"/>
              </a:ext>
            </a:extLst>
          </p:cNvPr>
          <p:cNvSpPr txBox="1"/>
          <p:nvPr/>
        </p:nvSpPr>
        <p:spPr>
          <a:xfrm>
            <a:off x="13487400" y="9492933"/>
            <a:ext cx="446221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https://github.com/Anoymous786/cube.git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0" y="9551859"/>
            <a:ext cx="2901919" cy="493585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821386" y="2081310"/>
            <a:ext cx="11425074" cy="64761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2000" b="1" dirty="0"/>
              <a:t>Overview</a:t>
            </a:r>
          </a:p>
          <a:p>
            <a:br>
              <a:rPr lang="en-US" sz="2000" dirty="0"/>
            </a:br>
            <a:r>
              <a:rPr lang="en-US" sz="2000" dirty="0"/>
              <a:t>Participants are challenged to design and implement an algorithm that can solve a standard 3x3 Rubik’s Cube from any scrambled state. The solution must mimic the real-world logic of solving a cube through a sequence of valid moves.</a:t>
            </a:r>
          </a:p>
          <a:p>
            <a:endParaRPr lang="en-US" sz="2000" dirty="0"/>
          </a:p>
          <a:p>
            <a:r>
              <a:rPr lang="en-US" sz="2000" b="1" dirty="0"/>
              <a:t>What We’re Looking For:</a:t>
            </a:r>
          </a:p>
          <a:p>
            <a:br>
              <a:rPr lang="en-US" sz="2000" dirty="0"/>
            </a:br>
            <a:r>
              <a:rPr lang="en-US" sz="2000" dirty="0"/>
              <a:t>🔍 </a:t>
            </a:r>
            <a:r>
              <a:rPr lang="en-US" sz="2000" b="1" dirty="0"/>
              <a:t>Problem-Solving Approach</a:t>
            </a:r>
            <a:r>
              <a:rPr lang="en-US" sz="2000" dirty="0"/>
              <a:t> – How do you break down the problem? How do you model the cube’s state and transitions?</a:t>
            </a:r>
            <a:br>
              <a:rPr lang="en-US" sz="2000" dirty="0"/>
            </a:br>
            <a:r>
              <a:rPr lang="en-US" sz="2000" dirty="0"/>
              <a:t>🔍 </a:t>
            </a:r>
            <a:r>
              <a:rPr lang="en-US" sz="2000" b="1" dirty="0"/>
              <a:t>Use of Data Structures</a:t>
            </a:r>
            <a:r>
              <a:rPr lang="en-US" sz="2000" dirty="0"/>
              <a:t> – How do you represent the cube internally (e.g., arrays, trees, graphs)? Use of efficient structures to track states and operations.</a:t>
            </a:r>
            <a:br>
              <a:rPr lang="en-US" sz="2000" dirty="0"/>
            </a:br>
            <a:r>
              <a:rPr lang="en-US" sz="2000" dirty="0"/>
              <a:t>🔍 </a:t>
            </a:r>
            <a:r>
              <a:rPr lang="en-US" sz="2000" b="1" dirty="0"/>
              <a:t>State Prediction Logic</a:t>
            </a:r>
            <a:r>
              <a:rPr lang="en-US" sz="2000" dirty="0"/>
              <a:t> – Ability to track and predict cube state after each move. Design of a move engine to simulate rotations and track permutations.</a:t>
            </a:r>
            <a:br>
              <a:rPr lang="en-US" sz="2000" dirty="0"/>
            </a:br>
            <a:r>
              <a:rPr lang="en-US" sz="2000" dirty="0"/>
              <a:t>🔍 </a:t>
            </a:r>
            <a:r>
              <a:rPr lang="en-US" sz="2000" b="1" dirty="0"/>
              <a:t>Algorithm Efficiency</a:t>
            </a:r>
            <a:r>
              <a:rPr lang="en-US" sz="2000" dirty="0"/>
              <a:t> – How fast can your solution reach the solved state? Complexity </a:t>
            </a:r>
          </a:p>
          <a:p>
            <a:r>
              <a:rPr lang="en-US" sz="2000" dirty="0"/>
              <a:t>(time and space) of your algorithm.</a:t>
            </a:r>
          </a:p>
          <a:p>
            <a:endParaRPr lang="en-US" sz="2000" dirty="0"/>
          </a:p>
          <a:p>
            <a:r>
              <a:rPr lang="en-US" sz="2000" b="1" dirty="0"/>
              <a:t>Bonus Evaluation Areas:</a:t>
            </a:r>
            <a:br>
              <a:rPr lang="en-US" sz="2000" dirty="0"/>
            </a:br>
            <a:r>
              <a:rPr lang="en-US" sz="2000" dirty="0"/>
              <a:t>✨ Creativity in solution design</a:t>
            </a:r>
            <a:br>
              <a:rPr lang="en-US" sz="2000" dirty="0"/>
            </a:br>
            <a:r>
              <a:rPr lang="en-US" sz="2000" dirty="0"/>
              <a:t>✨ Visual simulation or cube UI (optional but adds wow factor)</a:t>
            </a:r>
            <a:br>
              <a:rPr lang="en-US" sz="2000" dirty="0"/>
            </a:br>
            <a:r>
              <a:rPr lang="en-US" sz="2000" dirty="0"/>
              <a:t>✨ Scalability for different cube sizes (2x2, 4x4, etc.)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851866" y="1052750"/>
            <a:ext cx="83058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Solve</a:t>
            </a:r>
            <a:r>
              <a:rPr sz="5400" b="1" spc="-120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5400" b="1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Rubik’s</a:t>
            </a:r>
            <a:r>
              <a:rPr sz="5400" b="1" spc="-120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5400" b="1" spc="-20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Cube</a:t>
            </a:r>
            <a:endParaRPr sz="5400" dirty="0">
              <a:solidFill>
                <a:schemeClr val="accent2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842841" y="8843090"/>
            <a:ext cx="86296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It’s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Not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Just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Puzzle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-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It’s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Test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of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Mind,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Math,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and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Moves!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48596" y="9589012"/>
            <a:ext cx="899096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latin typeface="Arial MT"/>
                <a:cs typeface="Arial MT"/>
              </a:rPr>
              <a:t>©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2025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Collins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Aerospace.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|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Collins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Aerospace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Proprietary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–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for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internal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use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only.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|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This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document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does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not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include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any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export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controlled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technical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data.</a:t>
            </a:r>
            <a:endParaRPr sz="105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1103995" y="6757560"/>
            <a:ext cx="6010275" cy="1985645"/>
            <a:chOff x="11103995" y="6757560"/>
            <a:chExt cx="6010275" cy="1985645"/>
          </a:xfrm>
        </p:grpSpPr>
        <p:sp>
          <p:nvSpPr>
            <p:cNvPr id="19" name="object 19"/>
            <p:cNvSpPr/>
            <p:nvPr/>
          </p:nvSpPr>
          <p:spPr>
            <a:xfrm>
              <a:off x="11103991" y="6757567"/>
              <a:ext cx="6010275" cy="1985645"/>
            </a:xfrm>
            <a:custGeom>
              <a:avLst/>
              <a:gdLst/>
              <a:ahLst/>
              <a:cxnLst/>
              <a:rect l="l" t="t" r="r" b="b"/>
              <a:pathLst>
                <a:path w="6010275" h="1985645">
                  <a:moveTo>
                    <a:pt x="6009754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1985162"/>
                  </a:lnTo>
                  <a:lnTo>
                    <a:pt x="1143" y="1985162"/>
                  </a:lnTo>
                  <a:lnTo>
                    <a:pt x="6009754" y="1985162"/>
                  </a:lnTo>
                  <a:lnTo>
                    <a:pt x="6009754" y="1984057"/>
                  </a:lnTo>
                  <a:lnTo>
                    <a:pt x="1143" y="1984057"/>
                  </a:lnTo>
                  <a:lnTo>
                    <a:pt x="1143" y="1143"/>
                  </a:lnTo>
                  <a:lnTo>
                    <a:pt x="6009754" y="1143"/>
                  </a:lnTo>
                  <a:lnTo>
                    <a:pt x="6009754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294491" y="6900442"/>
              <a:ext cx="57150" cy="857250"/>
            </a:xfrm>
            <a:custGeom>
              <a:avLst/>
              <a:gdLst/>
              <a:ahLst/>
              <a:cxnLst/>
              <a:rect l="l" t="t" r="r" b="b"/>
              <a:pathLst>
                <a:path w="57150" h="857250">
                  <a:moveTo>
                    <a:pt x="57150" y="824890"/>
                  </a:moveTo>
                  <a:lnTo>
                    <a:pt x="32359" y="800100"/>
                  </a:lnTo>
                  <a:lnTo>
                    <a:pt x="24777" y="800100"/>
                  </a:lnTo>
                  <a:lnTo>
                    <a:pt x="0" y="824890"/>
                  </a:lnTo>
                  <a:lnTo>
                    <a:pt x="0" y="832459"/>
                  </a:lnTo>
                  <a:lnTo>
                    <a:pt x="24777" y="857250"/>
                  </a:lnTo>
                  <a:lnTo>
                    <a:pt x="32359" y="857250"/>
                  </a:lnTo>
                  <a:lnTo>
                    <a:pt x="57150" y="832459"/>
                  </a:lnTo>
                  <a:lnTo>
                    <a:pt x="57150" y="828675"/>
                  </a:lnTo>
                  <a:lnTo>
                    <a:pt x="57150" y="824890"/>
                  </a:lnTo>
                  <a:close/>
                </a:path>
                <a:path w="57150" h="857250">
                  <a:moveTo>
                    <a:pt x="57150" y="558190"/>
                  </a:moveTo>
                  <a:lnTo>
                    <a:pt x="32359" y="533400"/>
                  </a:lnTo>
                  <a:lnTo>
                    <a:pt x="24777" y="533400"/>
                  </a:lnTo>
                  <a:lnTo>
                    <a:pt x="0" y="558190"/>
                  </a:lnTo>
                  <a:lnTo>
                    <a:pt x="0" y="565759"/>
                  </a:lnTo>
                  <a:lnTo>
                    <a:pt x="24777" y="590550"/>
                  </a:lnTo>
                  <a:lnTo>
                    <a:pt x="32359" y="590550"/>
                  </a:lnTo>
                  <a:lnTo>
                    <a:pt x="57150" y="565759"/>
                  </a:lnTo>
                  <a:lnTo>
                    <a:pt x="57150" y="561975"/>
                  </a:lnTo>
                  <a:lnTo>
                    <a:pt x="57150" y="558190"/>
                  </a:lnTo>
                  <a:close/>
                </a:path>
                <a:path w="57150" h="857250">
                  <a:moveTo>
                    <a:pt x="57150" y="291490"/>
                  </a:moveTo>
                  <a:lnTo>
                    <a:pt x="32359" y="266700"/>
                  </a:lnTo>
                  <a:lnTo>
                    <a:pt x="24777" y="266700"/>
                  </a:lnTo>
                  <a:lnTo>
                    <a:pt x="0" y="291490"/>
                  </a:lnTo>
                  <a:lnTo>
                    <a:pt x="0" y="299059"/>
                  </a:lnTo>
                  <a:lnTo>
                    <a:pt x="24777" y="323850"/>
                  </a:lnTo>
                  <a:lnTo>
                    <a:pt x="32359" y="323850"/>
                  </a:lnTo>
                  <a:lnTo>
                    <a:pt x="57150" y="299059"/>
                  </a:lnTo>
                  <a:lnTo>
                    <a:pt x="57150" y="295275"/>
                  </a:lnTo>
                  <a:lnTo>
                    <a:pt x="57150" y="291490"/>
                  </a:lnTo>
                  <a:close/>
                </a:path>
                <a:path w="57150" h="857250">
                  <a:moveTo>
                    <a:pt x="57150" y="24790"/>
                  </a:moveTo>
                  <a:lnTo>
                    <a:pt x="32359" y="0"/>
                  </a:lnTo>
                  <a:lnTo>
                    <a:pt x="24777" y="0"/>
                  </a:lnTo>
                  <a:lnTo>
                    <a:pt x="0" y="24790"/>
                  </a:lnTo>
                  <a:lnTo>
                    <a:pt x="0" y="32359"/>
                  </a:lnTo>
                  <a:lnTo>
                    <a:pt x="24777" y="57150"/>
                  </a:lnTo>
                  <a:lnTo>
                    <a:pt x="32359" y="57150"/>
                  </a:lnTo>
                  <a:lnTo>
                    <a:pt x="57150" y="32359"/>
                  </a:lnTo>
                  <a:lnTo>
                    <a:pt x="57150" y="28575"/>
                  </a:lnTo>
                  <a:lnTo>
                    <a:pt x="57150" y="247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1105139" y="6735336"/>
            <a:ext cx="6009005" cy="1099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2585">
              <a:lnSpc>
                <a:spcPts val="213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Deliverables:</a:t>
            </a:r>
            <a:endParaRPr sz="1800" dirty="0">
              <a:latin typeface="Arial"/>
              <a:cs typeface="Arial"/>
            </a:endParaRPr>
          </a:p>
          <a:p>
            <a:pPr marL="362585">
              <a:lnSpc>
                <a:spcPts val="2100"/>
              </a:lnSpc>
            </a:pPr>
            <a:r>
              <a:rPr sz="1800" dirty="0">
                <a:latin typeface="Arial MT"/>
                <a:cs typeface="Arial MT"/>
              </a:rPr>
              <a:t>Working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algorithm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(code)</a:t>
            </a:r>
            <a:endParaRPr sz="1800" dirty="0">
              <a:latin typeface="Arial MT"/>
              <a:cs typeface="Arial MT"/>
            </a:endParaRPr>
          </a:p>
          <a:p>
            <a:pPr marL="362585" marR="771525">
              <a:lnSpc>
                <a:spcPts val="2100"/>
              </a:lnSpc>
              <a:spcBef>
                <a:spcPts val="90"/>
              </a:spcBef>
            </a:pPr>
            <a:r>
              <a:rPr sz="1800" dirty="0">
                <a:latin typeface="Arial MT"/>
                <a:cs typeface="Arial MT"/>
              </a:rPr>
              <a:t>Brief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walkthrough/presentation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your</a:t>
            </a:r>
            <a:r>
              <a:rPr sz="1800" spc="-10" dirty="0">
                <a:latin typeface="Arial MT"/>
                <a:cs typeface="Arial MT"/>
              </a:rPr>
              <a:t> approach </a:t>
            </a:r>
            <a:r>
              <a:rPr sz="1800" dirty="0">
                <a:latin typeface="Arial MT"/>
                <a:cs typeface="Arial MT"/>
              </a:rPr>
              <a:t>Output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example(s)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from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your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solver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15800" y="1028700"/>
            <a:ext cx="5762040" cy="35603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F9BFE9-564E-75C9-95DE-F4BA411A5359}"/>
              </a:ext>
            </a:extLst>
          </p:cNvPr>
          <p:cNvSpPr txBox="1"/>
          <p:nvPr/>
        </p:nvSpPr>
        <p:spPr>
          <a:xfrm>
            <a:off x="132433" y="9759862"/>
            <a:ext cx="4572000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https://github.com/Anoymous786/cube.git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761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F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47116" y="568801"/>
            <a:ext cx="8891270" cy="11669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b="1" spc="-26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sz="7500" b="1" spc="-1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7500" b="1" spc="-21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Breakdown</a:t>
            </a:r>
            <a:r>
              <a:rPr sz="7500" b="1" spc="-95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7500" b="1" spc="-5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sz="75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0745" y="1735787"/>
            <a:ext cx="16417290" cy="11710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7100"/>
              </a:lnSpc>
              <a:spcBef>
                <a:spcPts val="95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Solving a Rubik’s Cube manually requires algorithmic knowledge and spatial reasoning. For competitions and educational demonstrations, there is a need to visualize not just the solution but also how the cube transforms at each step. A tool that can both solve and animate the cube would be valuable for learners and evaluators alike.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03179" y="9608062"/>
            <a:ext cx="928179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latin typeface="Arial MT"/>
                <a:cs typeface="Arial MT"/>
              </a:rPr>
              <a:t>©</a:t>
            </a:r>
            <a:r>
              <a:rPr sz="1050" spc="5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2025</a:t>
            </a:r>
            <a:r>
              <a:rPr sz="1050" spc="5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Collins</a:t>
            </a:r>
            <a:r>
              <a:rPr sz="1050" spc="5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Aerospace.</a:t>
            </a:r>
            <a:r>
              <a:rPr sz="1050" spc="6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|</a:t>
            </a:r>
            <a:r>
              <a:rPr sz="1050" spc="5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Collins</a:t>
            </a:r>
            <a:r>
              <a:rPr sz="1050" spc="5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Aerospace</a:t>
            </a:r>
            <a:r>
              <a:rPr sz="1050" spc="5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Proprietary</a:t>
            </a:r>
            <a:r>
              <a:rPr sz="1050" spc="6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–</a:t>
            </a:r>
            <a:r>
              <a:rPr sz="1050" spc="5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for</a:t>
            </a:r>
            <a:r>
              <a:rPr sz="1050" spc="5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internal</a:t>
            </a:r>
            <a:r>
              <a:rPr sz="1050" spc="5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use</a:t>
            </a:r>
            <a:r>
              <a:rPr sz="1050" spc="6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only.</a:t>
            </a:r>
            <a:r>
              <a:rPr sz="1050" spc="5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|</a:t>
            </a:r>
            <a:r>
              <a:rPr sz="1050" spc="5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This</a:t>
            </a:r>
            <a:r>
              <a:rPr sz="1050" spc="5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document</a:t>
            </a:r>
            <a:r>
              <a:rPr sz="1050" spc="6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does</a:t>
            </a:r>
            <a:r>
              <a:rPr sz="1050" spc="5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not</a:t>
            </a:r>
            <a:r>
              <a:rPr sz="1050" spc="5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include</a:t>
            </a:r>
            <a:r>
              <a:rPr sz="1050" spc="5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any</a:t>
            </a:r>
            <a:r>
              <a:rPr sz="1050" spc="6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export</a:t>
            </a:r>
            <a:r>
              <a:rPr sz="1050" spc="5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controlled</a:t>
            </a:r>
            <a:r>
              <a:rPr sz="1050" spc="5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technical</a:t>
            </a:r>
            <a:r>
              <a:rPr sz="1050" spc="55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data.</a:t>
            </a:r>
            <a:endParaRPr sz="1050" dirty="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47116" y="873"/>
            <a:ext cx="16417290" cy="376555"/>
          </a:xfrm>
          <a:custGeom>
            <a:avLst/>
            <a:gdLst/>
            <a:ahLst/>
            <a:cxnLst/>
            <a:rect l="l" t="t" r="r" b="b"/>
            <a:pathLst>
              <a:path w="16417290" h="376555">
                <a:moveTo>
                  <a:pt x="0" y="0"/>
                </a:moveTo>
                <a:lnTo>
                  <a:pt x="16416881" y="376534"/>
                </a:lnTo>
              </a:path>
            </a:pathLst>
          </a:custGeom>
          <a:ln w="190450">
            <a:solidFill>
              <a:srgbClr val="CD11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3" name="Picture 42" descr="A diagram of a problem&#10;&#10;AI-generated content may be incorrect.">
            <a:extLst>
              <a:ext uri="{FF2B5EF4-FFF2-40B4-BE49-F238E27FC236}">
                <a16:creationId xmlns:a16="http://schemas.microsoft.com/office/drawing/2014/main" id="{C0229D10-88E7-DB23-E0D1-8BC2E2D2A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3" y="3033186"/>
            <a:ext cx="18264478" cy="65520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CB791D-5EB8-5D39-6A45-46D04BF48CD6}"/>
              </a:ext>
            </a:extLst>
          </p:cNvPr>
          <p:cNvSpPr txBox="1"/>
          <p:nvPr/>
        </p:nvSpPr>
        <p:spPr>
          <a:xfrm>
            <a:off x="228600" y="9793482"/>
            <a:ext cx="456517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https://github.com/Anoymous786/cube.git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1D642-1CB4-6D3D-3F0A-942C4923A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89" y="542153"/>
            <a:ext cx="13030200" cy="1154162"/>
          </a:xfrm>
        </p:spPr>
        <p:txBody>
          <a:bodyPr/>
          <a:lstStyle/>
          <a:p>
            <a:r>
              <a:rPr lang="en-US" sz="75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→ Need → Solution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27E10B4-D30E-2312-F6B6-EC0C30735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889" y="2138752"/>
            <a:ext cx="15149583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🧩 Problem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Solving a Rubik’s Cube manually is complex, especially for beginners.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Most existing tools are either not visual or don’t support multiple cube sizes.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There’s a lack of intuitive platforms that demonstrate solving steps interactively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183B6B7-E2EF-5E92-AFAD-9E792F3BF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889" y="3985411"/>
            <a:ext cx="1290338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📌 Need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beginner-friendly tool to both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visualize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how to solve Rubik’s Cubes.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solver that shows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step-by-step animated moves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not just the final solution.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Support for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multiple cube sizes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(3x3) in a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simple GUI-based application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F9FDE66-53C1-F194-D122-74797A73DA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889" y="5924403"/>
            <a:ext cx="1438246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💡 Solution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Python-based application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with GUI and animation to solve 3x3 Rubik’s Cubes.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Shows real-time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scramble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solve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functionality.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Internally uses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Kociemba algorithm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beginner methods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with valid cube state tracking and visual simulation.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A rubik's cube on a black surface&#10;&#10;AI-generated content may be incorrect.">
            <a:extLst>
              <a:ext uri="{FF2B5EF4-FFF2-40B4-BE49-F238E27FC236}">
                <a16:creationId xmlns:a16="http://schemas.microsoft.com/office/drawing/2014/main" id="{32E38BCC-A3F1-B617-9CF3-404137755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611" y="1696315"/>
            <a:ext cx="5143500" cy="5133574"/>
          </a:xfrm>
          <a:prstGeom prst="rect">
            <a:avLst/>
          </a:prstGeom>
        </p:spPr>
      </p:pic>
      <p:pic>
        <p:nvPicPr>
          <p:cNvPr id="14" name="Picture 1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17254F30-A7DD-14E3-8B1C-2C83E5681A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872" y="8997054"/>
            <a:ext cx="3333351" cy="11028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728F66-7CC8-0610-BAB5-4CA1BC834B81}"/>
              </a:ext>
            </a:extLst>
          </p:cNvPr>
          <p:cNvSpPr txBox="1"/>
          <p:nvPr/>
        </p:nvSpPr>
        <p:spPr>
          <a:xfrm>
            <a:off x="4267200" y="9548471"/>
            <a:ext cx="1552546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50" dirty="0">
                <a:solidFill>
                  <a:srgbClr val="534012"/>
                </a:solidFill>
                <a:latin typeface="Lucida Sans Unicode"/>
                <a:cs typeface="Lucida Sans Unicode"/>
              </a:rPr>
              <a:t>©</a:t>
            </a:r>
            <a:r>
              <a:rPr lang="en-US" sz="1050" spc="-70" dirty="0">
                <a:solidFill>
                  <a:srgbClr val="534012"/>
                </a:solidFill>
                <a:latin typeface="Lucida Sans Unicode"/>
                <a:cs typeface="Lucida Sans Unicode"/>
              </a:rPr>
              <a:t> </a:t>
            </a:r>
            <a:r>
              <a:rPr lang="en-US" sz="1050" spc="-30" dirty="0">
                <a:solidFill>
                  <a:srgbClr val="534012"/>
                </a:solidFill>
                <a:latin typeface="Lucida Sans Unicode"/>
                <a:cs typeface="Lucida Sans Unicode"/>
              </a:rPr>
              <a:t>2025</a:t>
            </a:r>
            <a:r>
              <a:rPr lang="en-US" sz="1050" spc="-10" dirty="0">
                <a:solidFill>
                  <a:srgbClr val="534012"/>
                </a:solidFill>
                <a:latin typeface="Lucida Sans Unicode"/>
                <a:cs typeface="Lucida Sans Unicode"/>
              </a:rPr>
              <a:t> </a:t>
            </a:r>
            <a:r>
              <a:rPr lang="en-US" sz="1050" spc="-35" dirty="0">
                <a:solidFill>
                  <a:srgbClr val="534012"/>
                </a:solidFill>
                <a:latin typeface="Lucida Sans Unicode"/>
                <a:cs typeface="Lucida Sans Unicode"/>
              </a:rPr>
              <a:t>Collins</a:t>
            </a:r>
            <a:r>
              <a:rPr lang="en-US" sz="1050" spc="-10" dirty="0">
                <a:solidFill>
                  <a:srgbClr val="534012"/>
                </a:solidFill>
                <a:latin typeface="Lucida Sans Unicode"/>
                <a:cs typeface="Lucida Sans Unicode"/>
              </a:rPr>
              <a:t> Aerospace.</a:t>
            </a:r>
            <a:r>
              <a:rPr lang="en-US" sz="1050" spc="-5" dirty="0">
                <a:solidFill>
                  <a:srgbClr val="534012"/>
                </a:solidFill>
                <a:latin typeface="Lucida Sans Unicode"/>
                <a:cs typeface="Lucida Sans Unicode"/>
              </a:rPr>
              <a:t> </a:t>
            </a:r>
            <a:r>
              <a:rPr lang="en-US" sz="1050" spc="-195" dirty="0">
                <a:solidFill>
                  <a:srgbClr val="534012"/>
                </a:solidFill>
                <a:latin typeface="Lucida Sans Unicode"/>
                <a:cs typeface="Lucida Sans Unicode"/>
              </a:rPr>
              <a:t>|</a:t>
            </a:r>
            <a:r>
              <a:rPr lang="en-US" sz="1050" spc="20" dirty="0">
                <a:solidFill>
                  <a:srgbClr val="534012"/>
                </a:solidFill>
                <a:latin typeface="Lucida Sans Unicode"/>
                <a:cs typeface="Lucida Sans Unicode"/>
              </a:rPr>
              <a:t> </a:t>
            </a:r>
            <a:r>
              <a:rPr lang="en-US" sz="1050" spc="-35" dirty="0">
                <a:solidFill>
                  <a:srgbClr val="534012"/>
                </a:solidFill>
                <a:latin typeface="Lucida Sans Unicode"/>
                <a:cs typeface="Lucida Sans Unicode"/>
              </a:rPr>
              <a:t>Collins</a:t>
            </a:r>
            <a:r>
              <a:rPr lang="en-US" sz="1050" spc="-10" dirty="0">
                <a:solidFill>
                  <a:srgbClr val="534012"/>
                </a:solidFill>
                <a:latin typeface="Lucida Sans Unicode"/>
                <a:cs typeface="Lucida Sans Unicode"/>
              </a:rPr>
              <a:t> </a:t>
            </a:r>
            <a:r>
              <a:rPr lang="en-US" sz="1050" dirty="0">
                <a:solidFill>
                  <a:srgbClr val="534012"/>
                </a:solidFill>
                <a:latin typeface="Lucida Sans Unicode"/>
                <a:cs typeface="Lucida Sans Unicode"/>
              </a:rPr>
              <a:t>Aerospace</a:t>
            </a:r>
            <a:r>
              <a:rPr lang="en-US" sz="1050" spc="-10" dirty="0">
                <a:solidFill>
                  <a:srgbClr val="534012"/>
                </a:solidFill>
                <a:latin typeface="Lucida Sans Unicode"/>
                <a:cs typeface="Lucida Sans Unicode"/>
              </a:rPr>
              <a:t> </a:t>
            </a:r>
            <a:r>
              <a:rPr lang="en-US" sz="1050" dirty="0">
                <a:solidFill>
                  <a:srgbClr val="534012"/>
                </a:solidFill>
                <a:latin typeface="Lucida Sans Unicode"/>
                <a:cs typeface="Lucida Sans Unicode"/>
              </a:rPr>
              <a:t>Proprietary</a:t>
            </a:r>
            <a:r>
              <a:rPr lang="en-US" sz="1050" spc="-10" dirty="0">
                <a:solidFill>
                  <a:srgbClr val="534012"/>
                </a:solidFill>
                <a:latin typeface="Lucida Sans Unicode"/>
                <a:cs typeface="Lucida Sans Unicode"/>
              </a:rPr>
              <a:t> </a:t>
            </a:r>
            <a:r>
              <a:rPr lang="en-US" sz="1050" spc="150" dirty="0">
                <a:solidFill>
                  <a:srgbClr val="534012"/>
                </a:solidFill>
                <a:latin typeface="Lucida Sans Unicode"/>
                <a:cs typeface="Lucida Sans Unicode"/>
              </a:rPr>
              <a:t>–</a:t>
            </a:r>
            <a:r>
              <a:rPr lang="en-US" sz="1050" spc="-10" dirty="0">
                <a:solidFill>
                  <a:srgbClr val="534012"/>
                </a:solidFill>
                <a:latin typeface="Lucida Sans Unicode"/>
                <a:cs typeface="Lucida Sans Unicode"/>
              </a:rPr>
              <a:t> </a:t>
            </a:r>
            <a:r>
              <a:rPr lang="en-US" sz="1050" dirty="0">
                <a:solidFill>
                  <a:srgbClr val="534012"/>
                </a:solidFill>
                <a:latin typeface="Lucida Sans Unicode"/>
                <a:cs typeface="Lucida Sans Unicode"/>
              </a:rPr>
              <a:t>for</a:t>
            </a:r>
            <a:r>
              <a:rPr lang="en-US" sz="1050" spc="-5" dirty="0">
                <a:solidFill>
                  <a:srgbClr val="534012"/>
                </a:solidFill>
                <a:latin typeface="Lucida Sans Unicode"/>
                <a:cs typeface="Lucida Sans Unicode"/>
              </a:rPr>
              <a:t> </a:t>
            </a:r>
            <a:r>
              <a:rPr lang="en-US" sz="1050" spc="-25" dirty="0">
                <a:solidFill>
                  <a:srgbClr val="534012"/>
                </a:solidFill>
                <a:latin typeface="Lucida Sans Unicode"/>
                <a:cs typeface="Lucida Sans Unicode"/>
              </a:rPr>
              <a:t>internal</a:t>
            </a:r>
            <a:r>
              <a:rPr lang="en-US" sz="1050" spc="-10" dirty="0">
                <a:solidFill>
                  <a:srgbClr val="534012"/>
                </a:solidFill>
                <a:latin typeface="Lucida Sans Unicode"/>
                <a:cs typeface="Lucida Sans Unicode"/>
              </a:rPr>
              <a:t> </a:t>
            </a:r>
            <a:r>
              <a:rPr lang="en-US" sz="1050" dirty="0">
                <a:solidFill>
                  <a:srgbClr val="534012"/>
                </a:solidFill>
                <a:latin typeface="Lucida Sans Unicode"/>
                <a:cs typeface="Lucida Sans Unicode"/>
              </a:rPr>
              <a:t>use</a:t>
            </a:r>
            <a:r>
              <a:rPr lang="en-US" sz="1050" spc="-10" dirty="0">
                <a:solidFill>
                  <a:srgbClr val="534012"/>
                </a:solidFill>
                <a:latin typeface="Lucida Sans Unicode"/>
                <a:cs typeface="Lucida Sans Unicode"/>
              </a:rPr>
              <a:t> </a:t>
            </a:r>
            <a:r>
              <a:rPr lang="en-US" sz="1050" spc="-35" dirty="0">
                <a:solidFill>
                  <a:srgbClr val="534012"/>
                </a:solidFill>
                <a:latin typeface="Lucida Sans Unicode"/>
                <a:cs typeface="Lucida Sans Unicode"/>
              </a:rPr>
              <a:t>only.</a:t>
            </a:r>
            <a:r>
              <a:rPr lang="en-US" sz="1050" spc="-10" dirty="0">
                <a:solidFill>
                  <a:srgbClr val="534012"/>
                </a:solidFill>
                <a:latin typeface="Lucida Sans Unicode"/>
                <a:cs typeface="Lucida Sans Unicode"/>
              </a:rPr>
              <a:t> </a:t>
            </a:r>
            <a:r>
              <a:rPr lang="en-US" sz="1050" spc="-195" dirty="0">
                <a:solidFill>
                  <a:srgbClr val="534012"/>
                </a:solidFill>
                <a:latin typeface="Lucida Sans Unicode"/>
                <a:cs typeface="Lucida Sans Unicode"/>
              </a:rPr>
              <a:t>|</a:t>
            </a:r>
            <a:r>
              <a:rPr lang="en-US" sz="1050" spc="20" dirty="0">
                <a:solidFill>
                  <a:srgbClr val="534012"/>
                </a:solidFill>
                <a:latin typeface="Lucida Sans Unicode"/>
                <a:cs typeface="Lucida Sans Unicode"/>
              </a:rPr>
              <a:t> </a:t>
            </a:r>
            <a:r>
              <a:rPr lang="en-US" sz="1050" spc="-40" dirty="0">
                <a:solidFill>
                  <a:srgbClr val="534012"/>
                </a:solidFill>
                <a:latin typeface="Lucida Sans Unicode"/>
                <a:cs typeface="Lucida Sans Unicode"/>
              </a:rPr>
              <a:t>This</a:t>
            </a:r>
            <a:r>
              <a:rPr lang="en-US" sz="1050" spc="-10" dirty="0">
                <a:solidFill>
                  <a:srgbClr val="534012"/>
                </a:solidFill>
                <a:latin typeface="Lucida Sans Unicode"/>
                <a:cs typeface="Lucida Sans Unicode"/>
              </a:rPr>
              <a:t> document </a:t>
            </a:r>
            <a:r>
              <a:rPr lang="en-US" sz="1050" dirty="0">
                <a:solidFill>
                  <a:srgbClr val="534012"/>
                </a:solidFill>
                <a:latin typeface="Lucida Sans Unicode"/>
                <a:cs typeface="Lucida Sans Unicode"/>
              </a:rPr>
              <a:t>does</a:t>
            </a:r>
            <a:r>
              <a:rPr lang="en-US" sz="1050" spc="-5" dirty="0">
                <a:solidFill>
                  <a:srgbClr val="534012"/>
                </a:solidFill>
                <a:latin typeface="Lucida Sans Unicode"/>
                <a:cs typeface="Lucida Sans Unicode"/>
              </a:rPr>
              <a:t> </a:t>
            </a:r>
            <a:r>
              <a:rPr lang="en-US" sz="1050" dirty="0">
                <a:solidFill>
                  <a:srgbClr val="534012"/>
                </a:solidFill>
                <a:latin typeface="Lucida Sans Unicode"/>
                <a:cs typeface="Lucida Sans Unicode"/>
              </a:rPr>
              <a:t>not</a:t>
            </a:r>
            <a:r>
              <a:rPr lang="en-US" sz="1050" spc="-10" dirty="0">
                <a:solidFill>
                  <a:srgbClr val="534012"/>
                </a:solidFill>
                <a:latin typeface="Lucida Sans Unicode"/>
                <a:cs typeface="Lucida Sans Unicode"/>
              </a:rPr>
              <a:t> </a:t>
            </a:r>
            <a:r>
              <a:rPr lang="en-US" sz="1050" spc="-20" dirty="0">
                <a:solidFill>
                  <a:srgbClr val="534012"/>
                </a:solidFill>
                <a:latin typeface="Lucida Sans Unicode"/>
                <a:cs typeface="Lucida Sans Unicode"/>
              </a:rPr>
              <a:t>include</a:t>
            </a:r>
            <a:r>
              <a:rPr lang="en-US" sz="1050" spc="-10" dirty="0">
                <a:solidFill>
                  <a:srgbClr val="534012"/>
                </a:solidFill>
                <a:latin typeface="Lucida Sans Unicode"/>
                <a:cs typeface="Lucida Sans Unicode"/>
              </a:rPr>
              <a:t> </a:t>
            </a:r>
            <a:r>
              <a:rPr lang="en-US" sz="1050" dirty="0">
                <a:solidFill>
                  <a:srgbClr val="534012"/>
                </a:solidFill>
                <a:latin typeface="Lucida Sans Unicode"/>
                <a:cs typeface="Lucida Sans Unicode"/>
              </a:rPr>
              <a:t>any</a:t>
            </a:r>
            <a:r>
              <a:rPr lang="en-US" sz="1050" spc="-10" dirty="0">
                <a:solidFill>
                  <a:srgbClr val="534012"/>
                </a:solidFill>
                <a:latin typeface="Lucida Sans Unicode"/>
                <a:cs typeface="Lucida Sans Unicode"/>
              </a:rPr>
              <a:t> </a:t>
            </a:r>
            <a:r>
              <a:rPr lang="en-US" sz="1050" dirty="0">
                <a:solidFill>
                  <a:srgbClr val="534012"/>
                </a:solidFill>
                <a:latin typeface="Lucida Sans Unicode"/>
                <a:cs typeface="Lucida Sans Unicode"/>
              </a:rPr>
              <a:t>export</a:t>
            </a:r>
            <a:r>
              <a:rPr lang="en-US" sz="1050" spc="-10" dirty="0">
                <a:solidFill>
                  <a:srgbClr val="534012"/>
                </a:solidFill>
                <a:latin typeface="Lucida Sans Unicode"/>
                <a:cs typeface="Lucida Sans Unicode"/>
              </a:rPr>
              <a:t> </a:t>
            </a:r>
            <a:r>
              <a:rPr lang="en-US" sz="1050" spc="-20" dirty="0">
                <a:solidFill>
                  <a:srgbClr val="534012"/>
                </a:solidFill>
                <a:latin typeface="Lucida Sans Unicode"/>
                <a:cs typeface="Lucida Sans Unicode"/>
              </a:rPr>
              <a:t>controlled</a:t>
            </a:r>
            <a:r>
              <a:rPr lang="en-US" sz="1050" spc="-5" dirty="0">
                <a:solidFill>
                  <a:srgbClr val="534012"/>
                </a:solidFill>
                <a:latin typeface="Lucida Sans Unicode"/>
                <a:cs typeface="Lucida Sans Unicode"/>
              </a:rPr>
              <a:t> </a:t>
            </a:r>
            <a:r>
              <a:rPr lang="en-US" sz="1050" spc="-10" dirty="0">
                <a:solidFill>
                  <a:srgbClr val="534012"/>
                </a:solidFill>
                <a:latin typeface="Lucida Sans Unicode"/>
                <a:cs typeface="Lucida Sans Unicode"/>
              </a:rPr>
              <a:t>technical data.</a:t>
            </a:r>
            <a:endParaRPr lang="en-US" sz="1050" dirty="0">
              <a:latin typeface="Lucida Sans Unicode"/>
              <a:cs typeface="Lucida Sans Unicod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97C087-2F19-39D8-9E59-CB21F7019936}"/>
              </a:ext>
            </a:extLst>
          </p:cNvPr>
          <p:cNvSpPr txBox="1"/>
          <p:nvPr/>
        </p:nvSpPr>
        <p:spPr>
          <a:xfrm>
            <a:off x="109640" y="9759556"/>
            <a:ext cx="4486702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https://github.com/Anoymous786/cube.git</a:t>
            </a:r>
          </a:p>
        </p:txBody>
      </p:sp>
    </p:spTree>
    <p:extLst>
      <p:ext uri="{BB962C8B-B14F-4D97-AF65-F5344CB8AC3E}">
        <p14:creationId xmlns:p14="http://schemas.microsoft.com/office/powerpoint/2010/main" val="10657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69573" y="9598537"/>
            <a:ext cx="974852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534012"/>
                </a:solidFill>
                <a:latin typeface="Lucida Sans Unicode"/>
                <a:cs typeface="Lucida Sans Unicode"/>
              </a:rPr>
              <a:t>©</a:t>
            </a:r>
            <a:r>
              <a:rPr sz="1050" spc="-70" dirty="0">
                <a:solidFill>
                  <a:srgbClr val="534012"/>
                </a:solidFill>
                <a:latin typeface="Lucida Sans Unicode"/>
                <a:cs typeface="Lucida Sans Unicode"/>
              </a:rPr>
              <a:t> </a:t>
            </a:r>
            <a:r>
              <a:rPr sz="1050" spc="-30" dirty="0">
                <a:solidFill>
                  <a:srgbClr val="534012"/>
                </a:solidFill>
                <a:latin typeface="Lucida Sans Unicode"/>
                <a:cs typeface="Lucida Sans Unicode"/>
              </a:rPr>
              <a:t>2025</a:t>
            </a:r>
            <a:r>
              <a:rPr sz="1050" spc="-10" dirty="0">
                <a:solidFill>
                  <a:srgbClr val="534012"/>
                </a:solidFill>
                <a:latin typeface="Lucida Sans Unicode"/>
                <a:cs typeface="Lucida Sans Unicode"/>
              </a:rPr>
              <a:t> </a:t>
            </a:r>
            <a:r>
              <a:rPr sz="1050" spc="-35" dirty="0">
                <a:solidFill>
                  <a:srgbClr val="534012"/>
                </a:solidFill>
                <a:latin typeface="Lucida Sans Unicode"/>
                <a:cs typeface="Lucida Sans Unicode"/>
              </a:rPr>
              <a:t>Collins</a:t>
            </a:r>
            <a:r>
              <a:rPr sz="1050" spc="-10" dirty="0">
                <a:solidFill>
                  <a:srgbClr val="534012"/>
                </a:solidFill>
                <a:latin typeface="Lucida Sans Unicode"/>
                <a:cs typeface="Lucida Sans Unicode"/>
              </a:rPr>
              <a:t> Aerospace.</a:t>
            </a:r>
            <a:r>
              <a:rPr sz="1050" spc="-5" dirty="0">
                <a:solidFill>
                  <a:srgbClr val="534012"/>
                </a:solidFill>
                <a:latin typeface="Lucida Sans Unicode"/>
                <a:cs typeface="Lucida Sans Unicode"/>
              </a:rPr>
              <a:t> </a:t>
            </a:r>
            <a:r>
              <a:rPr sz="1050" spc="-195" dirty="0">
                <a:solidFill>
                  <a:srgbClr val="534012"/>
                </a:solidFill>
                <a:latin typeface="Lucida Sans Unicode"/>
                <a:cs typeface="Lucida Sans Unicode"/>
              </a:rPr>
              <a:t>|</a:t>
            </a:r>
            <a:r>
              <a:rPr sz="1050" spc="20" dirty="0">
                <a:solidFill>
                  <a:srgbClr val="534012"/>
                </a:solidFill>
                <a:latin typeface="Lucida Sans Unicode"/>
                <a:cs typeface="Lucida Sans Unicode"/>
              </a:rPr>
              <a:t> </a:t>
            </a:r>
            <a:r>
              <a:rPr sz="1050" spc="-35" dirty="0">
                <a:solidFill>
                  <a:srgbClr val="534012"/>
                </a:solidFill>
                <a:latin typeface="Lucida Sans Unicode"/>
                <a:cs typeface="Lucida Sans Unicode"/>
              </a:rPr>
              <a:t>Collins</a:t>
            </a:r>
            <a:r>
              <a:rPr sz="1050" spc="-10" dirty="0">
                <a:solidFill>
                  <a:srgbClr val="534012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534012"/>
                </a:solidFill>
                <a:latin typeface="Lucida Sans Unicode"/>
                <a:cs typeface="Lucida Sans Unicode"/>
              </a:rPr>
              <a:t>Aerospace</a:t>
            </a:r>
            <a:r>
              <a:rPr sz="1050" spc="-10" dirty="0">
                <a:solidFill>
                  <a:srgbClr val="534012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534012"/>
                </a:solidFill>
                <a:latin typeface="Lucida Sans Unicode"/>
                <a:cs typeface="Lucida Sans Unicode"/>
              </a:rPr>
              <a:t>Proprietary</a:t>
            </a:r>
            <a:r>
              <a:rPr sz="1050" spc="-10" dirty="0">
                <a:solidFill>
                  <a:srgbClr val="534012"/>
                </a:solidFill>
                <a:latin typeface="Lucida Sans Unicode"/>
                <a:cs typeface="Lucida Sans Unicode"/>
              </a:rPr>
              <a:t> </a:t>
            </a:r>
            <a:r>
              <a:rPr sz="1050" spc="150" dirty="0">
                <a:solidFill>
                  <a:srgbClr val="534012"/>
                </a:solidFill>
                <a:latin typeface="Lucida Sans Unicode"/>
                <a:cs typeface="Lucida Sans Unicode"/>
              </a:rPr>
              <a:t>–</a:t>
            </a:r>
            <a:r>
              <a:rPr sz="1050" spc="-10" dirty="0">
                <a:solidFill>
                  <a:srgbClr val="534012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534012"/>
                </a:solidFill>
                <a:latin typeface="Lucida Sans Unicode"/>
                <a:cs typeface="Lucida Sans Unicode"/>
              </a:rPr>
              <a:t>for</a:t>
            </a:r>
            <a:r>
              <a:rPr sz="1050" spc="-5" dirty="0">
                <a:solidFill>
                  <a:srgbClr val="534012"/>
                </a:solidFill>
                <a:latin typeface="Lucida Sans Unicode"/>
                <a:cs typeface="Lucida Sans Unicode"/>
              </a:rPr>
              <a:t> </a:t>
            </a:r>
            <a:r>
              <a:rPr sz="1050" spc="-25" dirty="0">
                <a:solidFill>
                  <a:srgbClr val="534012"/>
                </a:solidFill>
                <a:latin typeface="Lucida Sans Unicode"/>
                <a:cs typeface="Lucida Sans Unicode"/>
              </a:rPr>
              <a:t>internal</a:t>
            </a:r>
            <a:r>
              <a:rPr sz="1050" spc="-10" dirty="0">
                <a:solidFill>
                  <a:srgbClr val="534012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534012"/>
                </a:solidFill>
                <a:latin typeface="Lucida Sans Unicode"/>
                <a:cs typeface="Lucida Sans Unicode"/>
              </a:rPr>
              <a:t>use</a:t>
            </a:r>
            <a:r>
              <a:rPr sz="1050" spc="-10" dirty="0">
                <a:solidFill>
                  <a:srgbClr val="534012"/>
                </a:solidFill>
                <a:latin typeface="Lucida Sans Unicode"/>
                <a:cs typeface="Lucida Sans Unicode"/>
              </a:rPr>
              <a:t> </a:t>
            </a:r>
            <a:r>
              <a:rPr sz="1050" spc="-35" dirty="0">
                <a:solidFill>
                  <a:srgbClr val="534012"/>
                </a:solidFill>
                <a:latin typeface="Lucida Sans Unicode"/>
                <a:cs typeface="Lucida Sans Unicode"/>
              </a:rPr>
              <a:t>only.</a:t>
            </a:r>
            <a:r>
              <a:rPr sz="1050" spc="-10" dirty="0">
                <a:solidFill>
                  <a:srgbClr val="534012"/>
                </a:solidFill>
                <a:latin typeface="Lucida Sans Unicode"/>
                <a:cs typeface="Lucida Sans Unicode"/>
              </a:rPr>
              <a:t> </a:t>
            </a:r>
            <a:r>
              <a:rPr sz="1050" spc="-195" dirty="0">
                <a:solidFill>
                  <a:srgbClr val="534012"/>
                </a:solidFill>
                <a:latin typeface="Lucida Sans Unicode"/>
                <a:cs typeface="Lucida Sans Unicode"/>
              </a:rPr>
              <a:t>|</a:t>
            </a:r>
            <a:r>
              <a:rPr sz="1050" spc="20" dirty="0">
                <a:solidFill>
                  <a:srgbClr val="534012"/>
                </a:solidFill>
                <a:latin typeface="Lucida Sans Unicode"/>
                <a:cs typeface="Lucida Sans Unicode"/>
              </a:rPr>
              <a:t> </a:t>
            </a:r>
            <a:r>
              <a:rPr sz="1050" spc="-40" dirty="0">
                <a:solidFill>
                  <a:srgbClr val="534012"/>
                </a:solidFill>
                <a:latin typeface="Lucida Sans Unicode"/>
                <a:cs typeface="Lucida Sans Unicode"/>
              </a:rPr>
              <a:t>This</a:t>
            </a:r>
            <a:r>
              <a:rPr sz="1050" spc="-10" dirty="0">
                <a:solidFill>
                  <a:srgbClr val="534012"/>
                </a:solidFill>
                <a:latin typeface="Lucida Sans Unicode"/>
                <a:cs typeface="Lucida Sans Unicode"/>
              </a:rPr>
              <a:t> document </a:t>
            </a:r>
            <a:r>
              <a:rPr sz="1050" dirty="0">
                <a:solidFill>
                  <a:srgbClr val="534012"/>
                </a:solidFill>
                <a:latin typeface="Lucida Sans Unicode"/>
                <a:cs typeface="Lucida Sans Unicode"/>
              </a:rPr>
              <a:t>does</a:t>
            </a:r>
            <a:r>
              <a:rPr sz="1050" spc="-5" dirty="0">
                <a:solidFill>
                  <a:srgbClr val="534012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534012"/>
                </a:solidFill>
                <a:latin typeface="Lucida Sans Unicode"/>
                <a:cs typeface="Lucida Sans Unicode"/>
              </a:rPr>
              <a:t>not</a:t>
            </a:r>
            <a:r>
              <a:rPr sz="1050" spc="-10" dirty="0">
                <a:solidFill>
                  <a:srgbClr val="534012"/>
                </a:solidFill>
                <a:latin typeface="Lucida Sans Unicode"/>
                <a:cs typeface="Lucida Sans Unicode"/>
              </a:rPr>
              <a:t> </a:t>
            </a:r>
            <a:r>
              <a:rPr sz="1050" spc="-20" dirty="0">
                <a:solidFill>
                  <a:srgbClr val="534012"/>
                </a:solidFill>
                <a:latin typeface="Lucida Sans Unicode"/>
                <a:cs typeface="Lucida Sans Unicode"/>
              </a:rPr>
              <a:t>include</a:t>
            </a:r>
            <a:r>
              <a:rPr sz="1050" spc="-10" dirty="0">
                <a:solidFill>
                  <a:srgbClr val="534012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534012"/>
                </a:solidFill>
                <a:latin typeface="Lucida Sans Unicode"/>
                <a:cs typeface="Lucida Sans Unicode"/>
              </a:rPr>
              <a:t>any</a:t>
            </a:r>
            <a:r>
              <a:rPr sz="1050" spc="-10" dirty="0">
                <a:solidFill>
                  <a:srgbClr val="534012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534012"/>
                </a:solidFill>
                <a:latin typeface="Lucida Sans Unicode"/>
                <a:cs typeface="Lucida Sans Unicode"/>
              </a:rPr>
              <a:t>export</a:t>
            </a:r>
            <a:r>
              <a:rPr sz="1050" spc="-10" dirty="0">
                <a:solidFill>
                  <a:srgbClr val="534012"/>
                </a:solidFill>
                <a:latin typeface="Lucida Sans Unicode"/>
                <a:cs typeface="Lucida Sans Unicode"/>
              </a:rPr>
              <a:t> </a:t>
            </a:r>
            <a:r>
              <a:rPr sz="1050" spc="-20" dirty="0">
                <a:solidFill>
                  <a:srgbClr val="534012"/>
                </a:solidFill>
                <a:latin typeface="Lucida Sans Unicode"/>
                <a:cs typeface="Lucida Sans Unicode"/>
              </a:rPr>
              <a:t>controlled</a:t>
            </a:r>
            <a:r>
              <a:rPr sz="1050" spc="-5" dirty="0">
                <a:solidFill>
                  <a:srgbClr val="534012"/>
                </a:solidFill>
                <a:latin typeface="Lucida Sans Unicode"/>
                <a:cs typeface="Lucida Sans Unicode"/>
              </a:rPr>
              <a:t> </a:t>
            </a:r>
            <a:r>
              <a:rPr sz="1050" spc="-10" dirty="0">
                <a:solidFill>
                  <a:srgbClr val="534012"/>
                </a:solidFill>
                <a:latin typeface="Lucida Sans Unicode"/>
                <a:cs typeface="Lucida Sans Unicode"/>
              </a:rPr>
              <a:t>technical data.</a:t>
            </a:r>
            <a:endParaRPr sz="1050" dirty="0">
              <a:latin typeface="Lucida Sans Unicode"/>
              <a:cs typeface="Lucida Sans Unicode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63800" y="9444454"/>
            <a:ext cx="2901919" cy="493585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919678" y="767058"/>
            <a:ext cx="9519722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2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Overview</a:t>
            </a:r>
            <a:endParaRPr sz="72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C5FCAC3B-D7A5-30BE-265B-268383D2D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3771900"/>
            <a:ext cx="8781571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✅ Our Solution (As Implemented)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🔧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Cube class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Handles state, scrambling, face rotations, reset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🧠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Solver logic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Uses Kociemba algorithm for optimal 3×3 solutions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🔁 Animations show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step-by-step solving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not just the final state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🔄 Internal state tracked accurately after every move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800" dirty="0"/>
              <a:t>✅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Solving Logic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en-US" sz="28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Uses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Kociemba’s algorithm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(only for 3×3)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Cube state converted to Kociemba-compatible string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Solution moves printed and animated step-by-step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Picture 26" descr="A colorful cube with letters and numbers&#10;&#10;AI-generated content may be incorrect.">
            <a:extLst>
              <a:ext uri="{FF2B5EF4-FFF2-40B4-BE49-F238E27FC236}">
                <a16:creationId xmlns:a16="http://schemas.microsoft.com/office/drawing/2014/main" id="{4266E581-0F17-0425-9952-030F894D9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0307" y="1971702"/>
            <a:ext cx="6345693" cy="5838429"/>
          </a:xfrm>
          <a:prstGeom prst="rect">
            <a:avLst/>
          </a:prstGeom>
        </p:spPr>
      </p:pic>
      <p:sp>
        <p:nvSpPr>
          <p:cNvPr id="28" name="Rectangle 7">
            <a:extLst>
              <a:ext uri="{FF2B5EF4-FFF2-40B4-BE49-F238E27FC236}">
                <a16:creationId xmlns:a16="http://schemas.microsoft.com/office/drawing/2014/main" id="{2E5CA335-8FFC-4D93-0ADA-330C05BBE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075288"/>
            <a:ext cx="7423827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Scramble, Solve, Reset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functions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Real-time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2D animation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each move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GUI built using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Tkinter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with interactive buttons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Animated cube visuals created using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Matplotlib patches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A72C9C-2837-9D0A-3B3D-7650FD378961}"/>
              </a:ext>
            </a:extLst>
          </p:cNvPr>
          <p:cNvSpPr txBox="1"/>
          <p:nvPr/>
        </p:nvSpPr>
        <p:spPr>
          <a:xfrm>
            <a:off x="222281" y="9783957"/>
            <a:ext cx="4572000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https://github.com/Anoymous786/cube.git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BD6B3-3A67-D49D-7B4D-1A1790C13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6" y="647700"/>
            <a:ext cx="6269774" cy="6629393"/>
          </a:xfrm>
        </p:spPr>
        <p:txBody>
          <a:bodyPr/>
          <a:lstStyle/>
          <a:p>
            <a:r>
              <a:rPr lang="en-US" sz="72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🎯 Features</a:t>
            </a:r>
            <a:br>
              <a:rPr lang="en-US" sz="72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72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72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72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7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44DECAB-76E6-FFF7-59D8-A8559601B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095500"/>
            <a:ext cx="14909851" cy="6555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dirty="0"/>
              <a:t>➤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Real-time scrambling and solving with precise move execution and valid cube logic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/>
              <a:t>➤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Fully animated 2D cube visualization using Matplotlib to illustrate each step clearly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/>
              <a:t>➤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Interactive GUI built with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Tkinter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featuring easy-to-use buttons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Scramble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Solve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/>
              <a:t>➤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Internal cube state is accurately tracked after every move for reliable solving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/>
              <a:t>➤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Step-by-step solution displayed both in terminal and through animated cube rotation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/>
              <a:t>➤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Integrated with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Kociemba algorithm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fast and optimal 3×3 solving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/>
              <a:t>➤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Implements only legal Rubik’s Cube rotations, closely mimicking real-world behavior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/>
              <a:t>➤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Clean, modular architecture using cube.py, visual.py, and solver.py for maintainability and clarity </a:t>
            </a:r>
          </a:p>
        </p:txBody>
      </p:sp>
      <p:pic>
        <p:nvPicPr>
          <p:cNvPr id="8" name="Picture 7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6B915309-B755-BAAF-F13C-7F7030B200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5200" y="9070241"/>
            <a:ext cx="3109282" cy="102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C959C8-CEDA-EE16-9843-70B873CE3FF1}"/>
              </a:ext>
            </a:extLst>
          </p:cNvPr>
          <p:cNvSpPr txBox="1"/>
          <p:nvPr/>
        </p:nvSpPr>
        <p:spPr>
          <a:xfrm>
            <a:off x="381000" y="9639300"/>
            <a:ext cx="4648200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https://github.com/Anoymous786/cube.git</a:t>
            </a:r>
          </a:p>
        </p:txBody>
      </p:sp>
    </p:spTree>
    <p:extLst>
      <p:ext uri="{BB962C8B-B14F-4D97-AF65-F5344CB8AC3E}">
        <p14:creationId xmlns:p14="http://schemas.microsoft.com/office/powerpoint/2010/main" val="170219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FB8E6-8AD9-35FF-7352-E49F09A91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47700"/>
            <a:ext cx="13944600" cy="1723549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🧩 Project Architecture &amp; Workflow</a:t>
            </a:r>
            <a:b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C96C6BA-1A39-324F-8214-D20ABEFE3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" y="2035433"/>
            <a:ext cx="13411200" cy="7663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Module Summary: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cube.py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400" dirty="0"/>
              <a:t>➤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Defines Cube class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400" dirty="0"/>
              <a:t>➤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reset(), move()/_rotate(), scramble(),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get_facelet_str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is_solved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400" dirty="0"/>
              <a:t>➤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Maintains and updates the 3×3 cube state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solver.py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➤ Generates valid scrambles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➤ Converts cube state to Kociemba format and solves it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visual.py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app.py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400" dirty="0"/>
              <a:t>➤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Entry point that imports and starts the GUI loop in visual.py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400" dirty="0"/>
              <a:t>➤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Connects cube logic, solver, and visualization modules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A diagram of a diagram&#10;&#10;AI-generated content may be incorrect.">
            <a:extLst>
              <a:ext uri="{FF2B5EF4-FFF2-40B4-BE49-F238E27FC236}">
                <a16:creationId xmlns:a16="http://schemas.microsoft.com/office/drawing/2014/main" id="{683A481B-6621-CA5B-744A-32928CCBB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9475" y="1509474"/>
            <a:ext cx="6419850" cy="7845675"/>
          </a:xfrm>
          <a:prstGeom prst="rect">
            <a:avLst/>
          </a:prstGeom>
        </p:spPr>
      </p:pic>
      <p:sp>
        <p:nvSpPr>
          <p:cNvPr id="14" name="Rectangle 5">
            <a:extLst>
              <a:ext uri="{FF2B5EF4-FFF2-40B4-BE49-F238E27FC236}">
                <a16:creationId xmlns:a16="http://schemas.microsoft.com/office/drawing/2014/main" id="{AE059182-EB94-9CB6-2283-31A9F72C7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" y="6676936"/>
            <a:ext cx="814197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➤ Builds GUI with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Tkinter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ttk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theme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➤ Animates scramble and solving steps with Matplotlib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facelets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➤ Includes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scramble_cube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solve_cube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reset_cube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</a:p>
        </p:txBody>
      </p:sp>
      <p:pic>
        <p:nvPicPr>
          <p:cNvPr id="16" name="Picture 15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06166453-81B3-E5FC-0C22-A93EA3A811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3800" y="9264423"/>
            <a:ext cx="2878963" cy="952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844743-4FF5-58EF-693B-75BEEC2A89FC}"/>
              </a:ext>
            </a:extLst>
          </p:cNvPr>
          <p:cNvSpPr txBox="1"/>
          <p:nvPr/>
        </p:nvSpPr>
        <p:spPr>
          <a:xfrm>
            <a:off x="245237" y="9720770"/>
            <a:ext cx="4521958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https://github.com/Anoymous786/cube.git</a:t>
            </a:r>
          </a:p>
        </p:txBody>
      </p:sp>
    </p:spTree>
    <p:extLst>
      <p:ext uri="{BB962C8B-B14F-4D97-AF65-F5344CB8AC3E}">
        <p14:creationId xmlns:p14="http://schemas.microsoft.com/office/powerpoint/2010/main" val="148968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puzzle&#10;&#10;AI-generated content may be incorrect.">
            <a:extLst>
              <a:ext uri="{FF2B5EF4-FFF2-40B4-BE49-F238E27FC236}">
                <a16:creationId xmlns:a16="http://schemas.microsoft.com/office/drawing/2014/main" id="{B0E26023-19ED-EBF5-76B4-3DF10DA01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8100"/>
            <a:ext cx="18135600" cy="10172700"/>
          </a:xfrm>
          <a:prstGeom prst="rect">
            <a:avLst/>
          </a:prstGeom>
        </p:spPr>
      </p:pic>
      <p:pic>
        <p:nvPicPr>
          <p:cNvPr id="11" name="Picture 10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519D5D25-1054-A1AE-7FEA-664ECC06DC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2400" y="9295485"/>
            <a:ext cx="2697480" cy="8924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0CA107-205B-BE51-33F7-379B86A94916}"/>
              </a:ext>
            </a:extLst>
          </p:cNvPr>
          <p:cNvSpPr txBox="1"/>
          <p:nvPr/>
        </p:nvSpPr>
        <p:spPr>
          <a:xfrm>
            <a:off x="304800" y="9620011"/>
            <a:ext cx="4495800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https://github.com/Anoymous786/cube.git</a:t>
            </a:r>
          </a:p>
        </p:txBody>
      </p:sp>
    </p:spTree>
    <p:extLst>
      <p:ext uri="{BB962C8B-B14F-4D97-AF65-F5344CB8AC3E}">
        <p14:creationId xmlns:p14="http://schemas.microsoft.com/office/powerpoint/2010/main" val="83289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4A33A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1540</TotalTime>
  <Words>2114</Words>
  <Application>Microsoft Office PowerPoint</Application>
  <PresentationFormat>Custom</PresentationFormat>
  <Paragraphs>214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Arial Black</vt:lpstr>
      <vt:lpstr>Arial MT</vt:lpstr>
      <vt:lpstr>Arial Unicode MS</vt:lpstr>
      <vt:lpstr>Lucida Sans Unicode</vt:lpstr>
      <vt:lpstr>Times New Roman</vt:lpstr>
      <vt:lpstr>Wingdings</vt:lpstr>
      <vt:lpstr>Office Theme</vt:lpstr>
      <vt:lpstr>PowerPoint Presentation</vt:lpstr>
      <vt:lpstr>Project Title: Rubik’s Cube Solver – Design Dexterity Challenge</vt:lpstr>
      <vt:lpstr>Solve Rubik’s Cube</vt:lpstr>
      <vt:lpstr>Problem Breakdown :</vt:lpstr>
      <vt:lpstr>Problem → Need → Solution</vt:lpstr>
      <vt:lpstr>Solution Overview</vt:lpstr>
      <vt:lpstr>🎯 Features    </vt:lpstr>
      <vt:lpstr>🧩 Project Architecture &amp; Workflow </vt:lpstr>
      <vt:lpstr>PowerPoint Presentation</vt:lpstr>
      <vt:lpstr>PowerPoint Presentation</vt:lpstr>
      <vt:lpstr>PowerPoint Presentation</vt:lpstr>
      <vt:lpstr>  Algorithm, Logic &amp; Efficiency</vt:lpstr>
      <vt:lpstr>PowerPoint Presentation</vt:lpstr>
      <vt:lpstr>Demo Output &amp; Screenshots</vt:lpstr>
      <vt:lpstr>Screenshots</vt:lpstr>
      <vt:lpstr>PowerPoint Presentation</vt:lpstr>
      <vt:lpstr>CONCLUSION</vt:lpstr>
      <vt:lpstr>🙏 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AeroHack_Design Challenge_ CS (1).pptx</dc:title>
  <dc:creator>Utkarsh Singh</dc:creator>
  <cp:keywords>DAGuiQeVvsY,BAGTfdmhVTU,0</cp:keywords>
  <cp:lastModifiedBy>utkarsh singh</cp:lastModifiedBy>
  <cp:revision>5</cp:revision>
  <dcterms:created xsi:type="dcterms:W3CDTF">2025-07-29T11:01:03Z</dcterms:created>
  <dcterms:modified xsi:type="dcterms:W3CDTF">2025-08-03T14:44:07Z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2025-07-29T00:00:00Z</vt:filetime>
  </property>
  <property fmtid="{D5CDD505-2E9C-101B-9397-08002B2CF9AE}" pid="3" name="Creator">
    <vt:lpwstr>Canva</vt:lpwstr>
  </property>
  <property fmtid="{D5CDD505-2E9C-101B-9397-08002B2CF9AE}" pid="4" name="LastSaved">
    <vt:filetime>2025-07-29T00:00:00Z</vt:filetime>
  </property>
  <property fmtid="{D5CDD505-2E9C-101B-9397-08002B2CF9AE}" pid="5" name="Producer">
    <vt:lpwstr>Canva</vt:lpwstr>
  </property>
</Properties>
</file>